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258" r:id="rId5"/>
    <p:sldId id="307" r:id="rId6"/>
    <p:sldId id="308" r:id="rId7"/>
    <p:sldId id="309" r:id="rId8"/>
    <p:sldId id="310" r:id="rId9"/>
    <p:sldId id="311" r:id="rId10"/>
    <p:sldId id="312" r:id="rId11"/>
    <p:sldId id="259" r:id="rId12"/>
    <p:sldId id="313" r:id="rId13"/>
    <p:sldId id="314" r:id="rId14"/>
    <p:sldId id="315" r:id="rId15"/>
    <p:sldId id="294" r:id="rId16"/>
    <p:sldId id="316" r:id="rId17"/>
    <p:sldId id="317" r:id="rId18"/>
    <p:sldId id="263" r:id="rId19"/>
    <p:sldId id="264" r:id="rId20"/>
    <p:sldId id="297" r:id="rId21"/>
    <p:sldId id="318" r:id="rId22"/>
    <p:sldId id="319" r:id="rId23"/>
    <p:sldId id="320" r:id="rId24"/>
    <p:sldId id="321" r:id="rId25"/>
    <p:sldId id="322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5B5"/>
    <a:srgbClr val="FBF8F2"/>
    <a:srgbClr val="9D6441"/>
    <a:srgbClr val="AA6C47"/>
    <a:srgbClr val="FFFFFF"/>
    <a:srgbClr val="EEEAE1"/>
    <a:srgbClr val="F6F5F0"/>
    <a:srgbClr val="E4007F"/>
    <a:srgbClr val="D0121B"/>
    <a:srgbClr val="E17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首頁與目的">
    <p:bg>
      <p:bgPr>
        <a:solidFill>
          <a:srgbClr val="FE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0" y="322408"/>
            <a:ext cx="5994935" cy="1130400"/>
            <a:chOff x="0" y="2860550"/>
            <a:chExt cx="5994935" cy="1130400"/>
          </a:xfrm>
        </p:grpSpPr>
        <p:sp>
          <p:nvSpPr>
            <p:cNvPr id="18" name="object 4"/>
            <p:cNvSpPr/>
            <p:nvPr userDrawn="1"/>
          </p:nvSpPr>
          <p:spPr>
            <a:xfrm>
              <a:off x="1" y="2860550"/>
              <a:ext cx="5994934" cy="1130400"/>
            </a:xfrm>
            <a:custGeom>
              <a:avLst/>
              <a:gdLst/>
              <a:ahLst/>
              <a:cxnLst/>
              <a:rect l="l" t="t" r="r" b="b"/>
              <a:pathLst>
                <a:path w="4062095" h="711835">
                  <a:moveTo>
                    <a:pt x="0" y="711301"/>
                  </a:moveTo>
                  <a:lnTo>
                    <a:pt x="3989704" y="711301"/>
                  </a:lnTo>
                  <a:lnTo>
                    <a:pt x="4061701" y="639292"/>
                  </a:lnTo>
                  <a:lnTo>
                    <a:pt x="4061701" y="71996"/>
                  </a:lnTo>
                  <a:lnTo>
                    <a:pt x="3989704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rgbClr val="ED732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ED7324"/>
                </a:solidFill>
              </a:endParaRPr>
            </a:p>
          </p:txBody>
        </p:sp>
        <p:sp>
          <p:nvSpPr>
            <p:cNvPr id="19" name="object 6"/>
            <p:cNvSpPr/>
            <p:nvPr userDrawn="1"/>
          </p:nvSpPr>
          <p:spPr>
            <a:xfrm>
              <a:off x="0" y="2903212"/>
              <a:ext cx="5941483" cy="1041981"/>
            </a:xfrm>
            <a:custGeom>
              <a:avLst/>
              <a:gdLst/>
              <a:ahLst/>
              <a:cxnLst/>
              <a:rect l="l" t="t" r="r" b="b"/>
              <a:pathLst>
                <a:path w="4027170" h="652144">
                  <a:moveTo>
                    <a:pt x="0" y="651611"/>
                  </a:moveTo>
                  <a:lnTo>
                    <a:pt x="3954860" y="651611"/>
                  </a:lnTo>
                  <a:lnTo>
                    <a:pt x="4026856" y="579602"/>
                  </a:lnTo>
                  <a:lnTo>
                    <a:pt x="4026856" y="71996"/>
                  </a:lnTo>
                  <a:lnTo>
                    <a:pt x="3954860" y="0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ED7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/>
            <p:cNvSpPr/>
            <p:nvPr userDrawn="1"/>
          </p:nvSpPr>
          <p:spPr>
            <a:xfrm>
              <a:off x="1553033" y="2902855"/>
              <a:ext cx="0" cy="1044000"/>
            </a:xfrm>
            <a:custGeom>
              <a:avLst/>
              <a:gdLst/>
              <a:ahLst/>
              <a:cxnLst/>
              <a:rect l="l" t="t" r="r" b="b"/>
              <a:pathLst>
                <a:path h="558165">
                  <a:moveTo>
                    <a:pt x="0" y="0"/>
                  </a:moveTo>
                  <a:lnTo>
                    <a:pt x="0" y="557555"/>
                  </a:lnTo>
                </a:path>
              </a:pathLst>
            </a:custGeom>
            <a:ln w="17995">
              <a:solidFill>
                <a:srgbClr val="ED732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"/>
            <p:cNvSpPr txBox="1"/>
            <p:nvPr userDrawn="1"/>
          </p:nvSpPr>
          <p:spPr>
            <a:xfrm>
              <a:off x="522625" y="3099693"/>
              <a:ext cx="833635" cy="3346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2500"/>
                </a:lnSpc>
              </a:pPr>
              <a:r>
                <a:rPr kumimoji="1" sz="3200" b="1" kern="1200" dirty="0" err="1">
                  <a:solidFill>
                    <a:srgbClr val="ED73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實驗</a:t>
              </a:r>
              <a:endParaRPr kumimoji="1" sz="3200" b="1" kern="1200" dirty="0">
                <a:solidFill>
                  <a:srgbClr val="ED73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endParaRPr>
            </a:p>
          </p:txBody>
        </p:sp>
      </p:grpSp>
      <p:sp>
        <p:nvSpPr>
          <p:cNvPr id="22" name="標題 1"/>
          <p:cNvSpPr>
            <a:spLocks noGrp="1"/>
          </p:cNvSpPr>
          <p:nvPr>
            <p:ph type="title" hasCustomPrompt="1"/>
          </p:nvPr>
        </p:nvSpPr>
        <p:spPr>
          <a:xfrm>
            <a:off x="1610093" y="429100"/>
            <a:ext cx="4321230" cy="977952"/>
          </a:xfrm>
          <a:prstGeom prst="rect">
            <a:avLst/>
          </a:prstGeom>
        </p:spPr>
        <p:txBody>
          <a:bodyPr wrap="square" anchor="ctr"/>
          <a:lstStyle>
            <a:lvl1pPr marL="12700" algn="l" defTabSz="449263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kumimoji="1" lang="zh-TW" altLang="en-US" sz="4000" b="1" kern="1200" dirty="0">
                <a:solidFill>
                  <a:srgbClr val="ED73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defRPr>
            </a:lvl1pPr>
          </a:lstStyle>
          <a:p>
            <a:r>
              <a:rPr lang="zh-TW" altLang="en-US" dirty="0"/>
              <a:t>實驗標題</a:t>
            </a:r>
          </a:p>
        </p:txBody>
      </p:sp>
      <p:sp>
        <p:nvSpPr>
          <p:cNvPr id="23" name="副標題 2"/>
          <p:cNvSpPr>
            <a:spLocks noGrp="1"/>
          </p:cNvSpPr>
          <p:nvPr>
            <p:ph type="subTitle" idx="1" hasCustomPrompt="1"/>
          </p:nvPr>
        </p:nvSpPr>
        <p:spPr>
          <a:xfrm rot="2134">
            <a:off x="456978" y="835017"/>
            <a:ext cx="997527" cy="5509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kumimoji="1" lang="zh-TW" altLang="en-US" sz="3200" b="1" kern="1200" dirty="0">
                <a:solidFill>
                  <a:srgbClr val="ED73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-</a:t>
            </a:r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1831980"/>
            <a:ext cx="1210588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7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2083" y="1715861"/>
            <a:ext cx="10290529" cy="4536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40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4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4" y="6474775"/>
            <a:ext cx="182302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79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實驗_實驗記錄3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: 圓角 16">
            <a:extLst>
              <a:ext uri="{FF2B5EF4-FFF2-40B4-BE49-F238E27FC236}">
                <a16:creationId xmlns="" xmlns:a16="http://schemas.microsoft.com/office/drawing/2014/main" id="{1D959267-6EA6-46D9-8C3E-9DC491703FCE}"/>
              </a:ext>
            </a:extLst>
          </p:cNvPr>
          <p:cNvSpPr/>
          <p:nvPr userDrawn="1"/>
        </p:nvSpPr>
        <p:spPr bwMode="auto">
          <a:xfrm>
            <a:off x="412734" y="854825"/>
            <a:ext cx="562999" cy="562998"/>
          </a:xfrm>
          <a:prstGeom prst="roundRect">
            <a:avLst/>
          </a:prstGeom>
          <a:solidFill>
            <a:srgbClr val="E179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236510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實驗記錄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="" xmlns:a16="http://schemas.microsoft.com/office/drawing/2014/main" id="{E1DD6C3D-E6BE-3B5D-0996-6080760183A0}"/>
              </a:ext>
            </a:extLst>
          </p:cNvPr>
          <p:cNvGrpSpPr/>
          <p:nvPr userDrawn="1"/>
        </p:nvGrpSpPr>
        <p:grpSpPr>
          <a:xfrm>
            <a:off x="409430" y="842070"/>
            <a:ext cx="11231077" cy="5401255"/>
            <a:chOff x="743365" y="1393379"/>
            <a:chExt cx="10197870" cy="5401255"/>
          </a:xfrm>
        </p:grpSpPr>
        <p:sp>
          <p:nvSpPr>
            <p:cNvPr id="50" name="文字方塊 49">
              <a:extLst>
                <a:ext uri="{FF2B5EF4-FFF2-40B4-BE49-F238E27FC236}">
                  <a16:creationId xmlns="" xmlns:a16="http://schemas.microsoft.com/office/drawing/2014/main" id="{517E6C67-F3B8-523F-9B12-2B6110BEF8D6}"/>
                </a:ext>
              </a:extLst>
            </p:cNvPr>
            <p:cNvSpPr txBox="1"/>
            <p:nvPr/>
          </p:nvSpPr>
          <p:spPr>
            <a:xfrm>
              <a:off x="795821" y="1393379"/>
              <a:ext cx="374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5</a:t>
              </a:r>
              <a:endParaRPr lang="zh-TW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6" name="矩形: 圓角 4">
              <a:extLst>
                <a:ext uri="{FF2B5EF4-FFF2-40B4-BE49-F238E27FC236}">
                  <a16:creationId xmlns="" xmlns:a16="http://schemas.microsoft.com/office/drawing/2014/main" id="{5B71CAAB-C479-8793-9DFD-A6D9F09CD17F}"/>
                </a:ext>
              </a:extLst>
            </p:cNvPr>
            <p:cNvSpPr/>
            <p:nvPr/>
          </p:nvSpPr>
          <p:spPr bwMode="auto">
            <a:xfrm>
              <a:off x="743365" y="1414172"/>
              <a:ext cx="10197870" cy="5380462"/>
            </a:xfrm>
            <a:prstGeom prst="roundRect">
              <a:avLst>
                <a:gd name="adj" fmla="val 1027"/>
              </a:avLst>
            </a:prstGeom>
            <a:noFill/>
            <a:ln w="28575" cap="flat" cmpd="sng" algn="ctr">
              <a:solidFill>
                <a:srgbClr val="E1792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文字版面配置區 12">
            <a:extLst>
              <a:ext uri="{FF2B5EF4-FFF2-40B4-BE49-F238E27FC236}">
                <a16:creationId xmlns="" xmlns:a16="http://schemas.microsoft.com/office/drawing/2014/main" id="{4CFA23F9-B4F1-600F-DF2A-CF6DF97B73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656" y="1426846"/>
            <a:ext cx="10921155" cy="47593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en-US" altLang="zh-TW" sz="4000" b="0" i="0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9984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問題與討論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749471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6" name="矩形: 圓角 4">
            <a:extLst>
              <a:ext uri="{FF2B5EF4-FFF2-40B4-BE49-F238E27FC236}">
                <a16:creationId xmlns="" xmlns:a16="http://schemas.microsoft.com/office/drawing/2014/main" id="{5B71CAAB-C479-8793-9DFD-A6D9F09CD17F}"/>
              </a:ext>
            </a:extLst>
          </p:cNvPr>
          <p:cNvSpPr/>
          <p:nvPr/>
        </p:nvSpPr>
        <p:spPr bwMode="auto">
          <a:xfrm>
            <a:off x="409430" y="862863"/>
            <a:ext cx="11231077" cy="5380462"/>
          </a:xfrm>
          <a:prstGeom prst="roundRect">
            <a:avLst>
              <a:gd name="adj" fmla="val 1027"/>
            </a:avLst>
          </a:prstGeom>
          <a:noFill/>
          <a:ln w="28575" cap="flat" cmpd="sng" algn="ctr">
            <a:solidFill>
              <a:srgbClr val="E179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2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656" y="926646"/>
            <a:ext cx="11095943" cy="52595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9241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探究提問">
    <p:bg>
      <p:bgPr>
        <a:solidFill>
          <a:srgbClr val="FB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2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656" y="926646"/>
            <a:ext cx="11095943" cy="52595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BF4EB"/>
              </a:clrFrom>
              <a:clrTo>
                <a:srgbClr val="FBF4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88" y="139710"/>
            <a:ext cx="2689033" cy="8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1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題組題_題幹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224" y="752415"/>
            <a:ext cx="11601287" cy="53906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749471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實驗題組題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591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題組題_題目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495" y="776479"/>
            <a:ext cx="11469009" cy="53906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tabLst/>
              <a:defRPr sz="40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有關電解槽</a:t>
            </a:r>
            <a:r>
              <a:rPr kumimoji="1" lang="en-US" altLang="zh-TW" dirty="0"/>
              <a:t>(</a:t>
            </a:r>
            <a:r>
              <a:rPr kumimoji="1" lang="zh-TW" altLang="en-US" dirty="0"/>
              <a:t>一</a:t>
            </a:r>
            <a:r>
              <a:rPr kumimoji="1" lang="en-US" altLang="zh-TW" dirty="0"/>
              <a:t>)</a:t>
            </a:r>
            <a:r>
              <a:rPr kumimoji="1" lang="zh-TW" altLang="en-US" dirty="0"/>
              <a:t>中的反應，下列敘述何者正確？</a:t>
            </a:r>
            <a:endParaRPr kumimoji="1" lang="en-US" altLang="zh-TW" dirty="0"/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749471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實驗題組題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37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實驗題組題_題目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038" y="792055"/>
            <a:ext cx="403962" cy="693135"/>
          </a:xfrm>
          <a:prstGeom prst="rect">
            <a:avLst/>
          </a:prstGeom>
        </p:spPr>
        <p:txBody>
          <a:bodyPr>
            <a:noAutofit/>
          </a:bodyPr>
          <a:lstStyle>
            <a:lvl1pPr marL="1790700" indent="-1790700" algn="ctr">
              <a:lnSpc>
                <a:spcPct val="120000"/>
              </a:lnSpc>
              <a:spcBef>
                <a:spcPts val="0"/>
              </a:spcBef>
              <a:buNone/>
              <a:tabLst>
                <a:tab pos="800100" algn="l"/>
                <a:tab pos="1524000" algn="l"/>
              </a:tabLst>
              <a:defRPr sz="4000" b="0" i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B</a:t>
            </a:r>
          </a:p>
        </p:txBody>
      </p:sp>
      <p:sp>
        <p:nvSpPr>
          <p:cNvPr id="21" name="標題 1">
            <a:extLst>
              <a:ext uri="{FF2B5EF4-FFF2-40B4-BE49-F238E27FC236}">
                <a16:creationId xmlns="" xmlns:a16="http://schemas.microsoft.com/office/drawing/2014/main" id="{7D41BD5D-0052-C7ED-C126-3FC36DC9DB26}"/>
              </a:ext>
            </a:extLst>
          </p:cNvPr>
          <p:cNvSpPr txBox="1">
            <a:spLocks/>
          </p:cNvSpPr>
          <p:nvPr userDrawn="1"/>
        </p:nvSpPr>
        <p:spPr>
          <a:xfrm>
            <a:off x="431190" y="869140"/>
            <a:ext cx="946506" cy="7144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>
                <a:solidFill>
                  <a:schemeClr val="tx1"/>
                </a:solidFill>
              </a:rPr>
              <a:t>(</a:t>
            </a:r>
            <a:r>
              <a:rPr kumimoji="1" lang="zh-TW" altLang="en-US" dirty="0">
                <a:solidFill>
                  <a:schemeClr val="tx1"/>
                </a:solidFill>
              </a:rPr>
              <a:t>　</a:t>
            </a:r>
            <a:r>
              <a:rPr kumimoji="1" lang="en-US" altLang="zh-TW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749471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實驗題組題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48" y="771019"/>
            <a:ext cx="788060" cy="735205"/>
          </a:xfrm>
          <a:prstGeom prst="rect">
            <a:avLst/>
          </a:prstGeom>
        </p:spPr>
        <p:txBody>
          <a:bodyPr>
            <a:noAutofit/>
          </a:bodyPr>
          <a:lstStyle>
            <a:lvl1pPr marL="1790700" indent="-1790700">
              <a:lnSpc>
                <a:spcPct val="120000"/>
              </a:lnSpc>
              <a:spcBef>
                <a:spcPts val="0"/>
              </a:spcBef>
              <a:buNone/>
              <a:tabLst>
                <a:tab pos="268288" algn="l"/>
                <a:tab pos="800100" algn="l"/>
                <a:tab pos="1524000" algn="l"/>
              </a:tabLst>
              <a:defRPr sz="4000" b="0" i="0" baseline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1.</a:t>
            </a: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" name="圖片 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4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6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實驗題組題_題目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038" y="792055"/>
            <a:ext cx="403962" cy="693135"/>
          </a:xfrm>
          <a:prstGeom prst="rect">
            <a:avLst/>
          </a:prstGeom>
        </p:spPr>
        <p:txBody>
          <a:bodyPr>
            <a:noAutofit/>
          </a:bodyPr>
          <a:lstStyle>
            <a:lvl1pPr marL="1790700" indent="-1790700" algn="ctr">
              <a:lnSpc>
                <a:spcPct val="120000"/>
              </a:lnSpc>
              <a:spcBef>
                <a:spcPts val="0"/>
              </a:spcBef>
              <a:buNone/>
              <a:tabLst>
                <a:tab pos="800100" algn="l"/>
                <a:tab pos="1524000" algn="l"/>
              </a:tabLst>
              <a:defRPr sz="4000" b="0" i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B</a:t>
            </a:r>
          </a:p>
        </p:txBody>
      </p:sp>
      <p:sp>
        <p:nvSpPr>
          <p:cNvPr id="21" name="標題 1">
            <a:extLst>
              <a:ext uri="{FF2B5EF4-FFF2-40B4-BE49-F238E27FC236}">
                <a16:creationId xmlns="" xmlns:a16="http://schemas.microsoft.com/office/drawing/2014/main" id="{7D41BD5D-0052-C7ED-C126-3FC36DC9DB26}"/>
              </a:ext>
            </a:extLst>
          </p:cNvPr>
          <p:cNvSpPr txBox="1">
            <a:spLocks/>
          </p:cNvSpPr>
          <p:nvPr userDrawn="1"/>
        </p:nvSpPr>
        <p:spPr>
          <a:xfrm>
            <a:off x="431190" y="869140"/>
            <a:ext cx="946506" cy="7144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>
                <a:solidFill>
                  <a:schemeClr val="tx1"/>
                </a:solidFill>
              </a:rPr>
              <a:t>(</a:t>
            </a:r>
            <a:r>
              <a:rPr kumimoji="1" lang="zh-TW" altLang="en-US" dirty="0">
                <a:solidFill>
                  <a:schemeClr val="tx1"/>
                </a:solidFill>
              </a:rPr>
              <a:t>　</a:t>
            </a:r>
            <a:r>
              <a:rPr kumimoji="1" lang="en-US" altLang="zh-TW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749471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實驗題組題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48" y="771019"/>
            <a:ext cx="788060" cy="735205"/>
          </a:xfrm>
          <a:prstGeom prst="rect">
            <a:avLst/>
          </a:prstGeom>
        </p:spPr>
        <p:txBody>
          <a:bodyPr>
            <a:noAutofit/>
          </a:bodyPr>
          <a:lstStyle>
            <a:lvl1pPr marL="1790700" indent="-1790700">
              <a:lnSpc>
                <a:spcPct val="120000"/>
              </a:lnSpc>
              <a:spcBef>
                <a:spcPts val="0"/>
              </a:spcBef>
              <a:buNone/>
              <a:tabLst>
                <a:tab pos="268288" algn="l"/>
                <a:tab pos="800100" algn="l"/>
                <a:tab pos="1524000" algn="l"/>
              </a:tabLst>
              <a:defRPr sz="4000" b="0" i="0" baseline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4226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實驗題組題_題目2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3601" y="752415"/>
            <a:ext cx="9735910" cy="53906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tabLst/>
              <a:defRPr sz="40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有關電解槽</a:t>
            </a:r>
            <a:r>
              <a:rPr kumimoji="1" lang="en-US" altLang="zh-TW" dirty="0"/>
              <a:t>(</a:t>
            </a:r>
            <a:r>
              <a:rPr kumimoji="1" lang="zh-TW" altLang="en-US" dirty="0"/>
              <a:t>一</a:t>
            </a:r>
            <a:r>
              <a:rPr kumimoji="1" lang="en-US" altLang="zh-TW" dirty="0"/>
              <a:t>)</a:t>
            </a:r>
            <a:r>
              <a:rPr kumimoji="1" lang="zh-TW" altLang="en-US" dirty="0"/>
              <a:t>中的反應，下列敘述何者正確？</a:t>
            </a:r>
            <a:endParaRPr kumimoji="1" lang="en-US" altLang="zh-TW" dirty="0"/>
          </a:p>
        </p:txBody>
      </p:sp>
      <p:sp>
        <p:nvSpPr>
          <p:cNvPr id="21" name="標題 1">
            <a:extLst>
              <a:ext uri="{FF2B5EF4-FFF2-40B4-BE49-F238E27FC236}">
                <a16:creationId xmlns="" xmlns:a16="http://schemas.microsoft.com/office/drawing/2014/main" id="{7D41BD5D-0052-C7ED-C126-3FC36DC9DB26}"/>
              </a:ext>
            </a:extLst>
          </p:cNvPr>
          <p:cNvSpPr txBox="1">
            <a:spLocks/>
          </p:cNvSpPr>
          <p:nvPr userDrawn="1"/>
        </p:nvSpPr>
        <p:spPr>
          <a:xfrm>
            <a:off x="431190" y="869140"/>
            <a:ext cx="946506" cy="7144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>
                <a:solidFill>
                  <a:schemeClr val="tx1"/>
                </a:solidFill>
              </a:rPr>
              <a:t>(</a:t>
            </a:r>
            <a:r>
              <a:rPr kumimoji="1" lang="zh-TW" altLang="en-US" dirty="0">
                <a:solidFill>
                  <a:schemeClr val="tx1"/>
                </a:solidFill>
              </a:rPr>
              <a:t>　</a:t>
            </a:r>
            <a:r>
              <a:rPr kumimoji="1" lang="en-US" altLang="zh-TW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48" y="771019"/>
            <a:ext cx="788060" cy="735205"/>
          </a:xfrm>
          <a:prstGeom prst="rect">
            <a:avLst/>
          </a:prstGeom>
        </p:spPr>
        <p:txBody>
          <a:bodyPr>
            <a:noAutofit/>
          </a:bodyPr>
          <a:lstStyle>
            <a:lvl1pPr marL="1790700" indent="-1790700">
              <a:lnSpc>
                <a:spcPct val="120000"/>
              </a:lnSpc>
              <a:spcBef>
                <a:spcPts val="0"/>
              </a:spcBef>
              <a:buNone/>
              <a:tabLst>
                <a:tab pos="268288" algn="l"/>
                <a:tab pos="800100" algn="l"/>
                <a:tab pos="1524000" algn="l"/>
              </a:tabLst>
              <a:defRPr sz="4000" b="0" i="0" baseline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1.</a:t>
            </a:r>
          </a:p>
        </p:txBody>
      </p:sp>
      <p:sp>
        <p:nvSpPr>
          <p:cNvPr id="2" name="文字版面配置區 12">
            <a:extLst>
              <a:ext uri="{FF2B5EF4-FFF2-40B4-BE49-F238E27FC236}">
                <a16:creationId xmlns="" xmlns:a16="http://schemas.microsoft.com/office/drawing/2014/main" id="{BBF5D461-E281-A631-832A-AEFDB0E30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038" y="792055"/>
            <a:ext cx="403962" cy="693135"/>
          </a:xfrm>
          <a:prstGeom prst="rect">
            <a:avLst/>
          </a:prstGeom>
        </p:spPr>
        <p:txBody>
          <a:bodyPr>
            <a:noAutofit/>
          </a:bodyPr>
          <a:lstStyle>
            <a:lvl1pPr marL="1790700" indent="-1790700" algn="ctr">
              <a:lnSpc>
                <a:spcPct val="120000"/>
              </a:lnSpc>
              <a:spcBef>
                <a:spcPts val="0"/>
              </a:spcBef>
              <a:buNone/>
              <a:tabLst>
                <a:tab pos="800100" algn="l"/>
                <a:tab pos="1524000" algn="l"/>
              </a:tabLst>
              <a:defRPr sz="4000" b="0" i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679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實驗題組題_題目_最後頁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3601" y="752415"/>
            <a:ext cx="9735910" cy="53906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tabLst/>
              <a:defRPr sz="40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有關電解槽</a:t>
            </a:r>
            <a:r>
              <a:rPr kumimoji="1" lang="en-US" altLang="zh-TW" dirty="0"/>
              <a:t>(</a:t>
            </a:r>
            <a:r>
              <a:rPr kumimoji="1" lang="zh-TW" altLang="en-US" dirty="0"/>
              <a:t>一</a:t>
            </a:r>
            <a:r>
              <a:rPr kumimoji="1" lang="en-US" altLang="zh-TW" dirty="0"/>
              <a:t>)</a:t>
            </a:r>
            <a:r>
              <a:rPr kumimoji="1" lang="zh-TW" altLang="en-US" dirty="0"/>
              <a:t>中的反應，下列敘述何者正確？</a:t>
            </a:r>
            <a:endParaRPr kumimoji="1" lang="en-US" altLang="zh-TW" dirty="0"/>
          </a:p>
        </p:txBody>
      </p:sp>
      <p:sp>
        <p:nvSpPr>
          <p:cNvPr id="21" name="標題 1">
            <a:extLst>
              <a:ext uri="{FF2B5EF4-FFF2-40B4-BE49-F238E27FC236}">
                <a16:creationId xmlns="" xmlns:a16="http://schemas.microsoft.com/office/drawing/2014/main" id="{7D41BD5D-0052-C7ED-C126-3FC36DC9DB26}"/>
              </a:ext>
            </a:extLst>
          </p:cNvPr>
          <p:cNvSpPr txBox="1">
            <a:spLocks/>
          </p:cNvSpPr>
          <p:nvPr userDrawn="1"/>
        </p:nvSpPr>
        <p:spPr>
          <a:xfrm>
            <a:off x="431190" y="869140"/>
            <a:ext cx="946506" cy="7144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>
                <a:solidFill>
                  <a:schemeClr val="tx1"/>
                </a:solidFill>
              </a:rPr>
              <a:t>(</a:t>
            </a:r>
            <a:r>
              <a:rPr kumimoji="1" lang="zh-TW" altLang="en-US" dirty="0">
                <a:solidFill>
                  <a:schemeClr val="tx1"/>
                </a:solidFill>
              </a:rPr>
              <a:t>　</a:t>
            </a:r>
            <a:r>
              <a:rPr kumimoji="1" lang="en-US" altLang="zh-TW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48" y="771019"/>
            <a:ext cx="788060" cy="735205"/>
          </a:xfrm>
          <a:prstGeom prst="rect">
            <a:avLst/>
          </a:prstGeom>
        </p:spPr>
        <p:txBody>
          <a:bodyPr>
            <a:noAutofit/>
          </a:bodyPr>
          <a:lstStyle>
            <a:lvl1pPr marL="1790700" indent="-1790700">
              <a:lnSpc>
                <a:spcPct val="120000"/>
              </a:lnSpc>
              <a:spcBef>
                <a:spcPts val="0"/>
              </a:spcBef>
              <a:buNone/>
              <a:tabLst>
                <a:tab pos="268288" algn="l"/>
                <a:tab pos="800100" algn="l"/>
                <a:tab pos="1524000" algn="l"/>
              </a:tabLst>
              <a:defRPr sz="4000" b="0" i="0" baseline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1.</a:t>
            </a:r>
          </a:p>
        </p:txBody>
      </p:sp>
      <p:sp>
        <p:nvSpPr>
          <p:cNvPr id="2" name="文字版面配置區 12">
            <a:extLst>
              <a:ext uri="{FF2B5EF4-FFF2-40B4-BE49-F238E27FC236}">
                <a16:creationId xmlns="" xmlns:a16="http://schemas.microsoft.com/office/drawing/2014/main" id="{639A5D51-AB1B-9F51-3F88-494F3B1CA5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038" y="792055"/>
            <a:ext cx="403962" cy="693135"/>
          </a:xfrm>
          <a:prstGeom prst="rect">
            <a:avLst/>
          </a:prstGeom>
        </p:spPr>
        <p:txBody>
          <a:bodyPr>
            <a:noAutofit/>
          </a:bodyPr>
          <a:lstStyle>
            <a:lvl1pPr marL="1790700" indent="-1790700" algn="ctr">
              <a:lnSpc>
                <a:spcPct val="120000"/>
              </a:lnSpc>
              <a:spcBef>
                <a:spcPts val="0"/>
              </a:spcBef>
              <a:buNone/>
              <a:tabLst>
                <a:tab pos="800100" algn="l"/>
                <a:tab pos="1524000" algn="l"/>
              </a:tabLst>
              <a:defRPr sz="4000" b="0" i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631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器材">
    <p:bg>
      <p:bgPr>
        <a:solidFill>
          <a:srgbClr val="FE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5" y="228600"/>
            <a:ext cx="11517656" cy="6086053"/>
          </a:xfrm>
          <a:prstGeom prst="rect">
            <a:avLst/>
          </a:prstGeom>
        </p:spPr>
      </p:pic>
      <p:sp>
        <p:nvSpPr>
          <p:cNvPr id="28" name="矩形 27"/>
          <p:cNvSpPr/>
          <p:nvPr userDrawn="1"/>
        </p:nvSpPr>
        <p:spPr bwMode="auto">
          <a:xfrm>
            <a:off x="775030" y="708189"/>
            <a:ext cx="10610555" cy="5210011"/>
          </a:xfrm>
          <a:prstGeom prst="rect">
            <a:avLst/>
          </a:prstGeom>
          <a:noFill/>
          <a:ln w="9525" cap="flat" cmpd="sng" algn="ctr">
            <a:solidFill>
              <a:srgbClr val="4E8B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3" name="Rectangle 57"/>
          <p:cNvSpPr>
            <a:spLocks noChangeArrowheads="1"/>
          </p:cNvSpPr>
          <p:nvPr userDrawn="1"/>
        </p:nvSpPr>
        <p:spPr bwMode="auto">
          <a:xfrm>
            <a:off x="1093075" y="365251"/>
            <a:ext cx="124481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62063" indent="-1262063" algn="ctr">
              <a:spcBef>
                <a:spcPct val="20000"/>
              </a:spcBef>
            </a:pPr>
            <a:r>
              <a:rPr lang="zh-TW" altLang="en-US" sz="3600" dirty="0">
                <a:solidFill>
                  <a:srgbClr val="4C8A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endParaRPr lang="zh-TW" altLang="en-US" sz="3600" b="0" dirty="0">
              <a:solidFill>
                <a:srgbClr val="4C8AC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4676" y="997567"/>
            <a:ext cx="4793313" cy="7139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40pt</a:t>
            </a:r>
            <a:r>
              <a:rPr lang="zh-TW" altLang="en-US" dirty="0"/>
              <a:t>、微軟正黑體</a:t>
            </a:r>
            <a:endParaRPr lang="en-US" altLang="zh-TW" dirty="0"/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編號由母片複製到投影片製作，上到下左到右排序</a:t>
            </a:r>
          </a:p>
        </p:txBody>
      </p:sp>
    </p:spTree>
    <p:extLst>
      <p:ext uri="{BB962C8B-B14F-4D97-AF65-F5344CB8AC3E}">
        <p14:creationId xmlns:p14="http://schemas.microsoft.com/office/powerpoint/2010/main" val="171323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步驟">
    <p:bg>
      <p:bgPr>
        <a:solidFill>
          <a:srgbClr val="FE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1210588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Freeform 7">
            <a:extLst>
              <a:ext uri="{FF2B5EF4-FFF2-40B4-BE49-F238E27FC236}">
                <a16:creationId xmlns="" xmlns:a16="http://schemas.microsoft.com/office/drawing/2014/main" id="{848DC8EC-16A5-A5BE-0363-00648BE3830D}"/>
              </a:ext>
            </a:extLst>
          </p:cNvPr>
          <p:cNvSpPr/>
          <p:nvPr userDrawn="1"/>
        </p:nvSpPr>
        <p:spPr>
          <a:xfrm>
            <a:off x="361494" y="836865"/>
            <a:ext cx="11458477" cy="5404357"/>
          </a:xfrm>
          <a:custGeom>
            <a:avLst/>
            <a:gdLst/>
            <a:ahLst/>
            <a:cxnLst/>
            <a:rect l="l" t="t" r="r" b="b"/>
            <a:pathLst>
              <a:path w="4191881" h="1822329">
                <a:moveTo>
                  <a:pt x="14593" y="0"/>
                </a:moveTo>
                <a:lnTo>
                  <a:pt x="4177288" y="0"/>
                </a:lnTo>
                <a:cubicBezTo>
                  <a:pt x="4181158" y="0"/>
                  <a:pt x="4184870" y="1537"/>
                  <a:pt x="4187607" y="4274"/>
                </a:cubicBezTo>
                <a:cubicBezTo>
                  <a:pt x="4190343" y="7011"/>
                  <a:pt x="4191881" y="10722"/>
                  <a:pt x="4191881" y="14593"/>
                </a:cubicBezTo>
                <a:lnTo>
                  <a:pt x="4191881" y="1807737"/>
                </a:lnTo>
                <a:cubicBezTo>
                  <a:pt x="4191881" y="1815796"/>
                  <a:pt x="4185348" y="1822329"/>
                  <a:pt x="4177288" y="1822329"/>
                </a:cubicBezTo>
                <a:lnTo>
                  <a:pt x="14593" y="1822329"/>
                </a:lnTo>
                <a:cubicBezTo>
                  <a:pt x="6533" y="1822329"/>
                  <a:pt x="0" y="1815796"/>
                  <a:pt x="0" y="1807737"/>
                </a:cubicBezTo>
                <a:lnTo>
                  <a:pt x="0" y="14593"/>
                </a:lnTo>
                <a:cubicBezTo>
                  <a:pt x="0" y="6533"/>
                  <a:pt x="6533" y="0"/>
                  <a:pt x="14593" y="0"/>
                </a:cubicBezTo>
                <a:close/>
              </a:path>
            </a:pathLst>
          </a:custGeom>
          <a:solidFill>
            <a:srgbClr val="FDFBFA"/>
          </a:solidFill>
          <a:ln w="19050" cap="rnd">
            <a:noFill/>
            <a:prstDash val="solid"/>
            <a:round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</p:sp>
      <p:sp>
        <p:nvSpPr>
          <p:cNvPr id="44" name="矩形: 圓角 16">
            <a:extLst>
              <a:ext uri="{FF2B5EF4-FFF2-40B4-BE49-F238E27FC236}">
                <a16:creationId xmlns="" xmlns:a16="http://schemas.microsoft.com/office/drawing/2014/main" id="{1D959267-6EA6-46D9-8C3E-9DC491703FCE}"/>
              </a:ext>
            </a:extLst>
          </p:cNvPr>
          <p:cNvSpPr/>
          <p:nvPr userDrawn="1"/>
        </p:nvSpPr>
        <p:spPr bwMode="auto">
          <a:xfrm>
            <a:off x="361494" y="836865"/>
            <a:ext cx="562999" cy="562998"/>
          </a:xfrm>
          <a:prstGeom prst="roundRect">
            <a:avLst/>
          </a:prstGeom>
          <a:solidFill>
            <a:srgbClr val="FDD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版面配置區 4"/>
          <p:cNvSpPr>
            <a:spLocks noGrp="1"/>
          </p:cNvSpPr>
          <p:nvPr>
            <p:ph type="body" sz="quarter" idx="11" hasCustomPrompt="1"/>
          </p:nvPr>
        </p:nvSpPr>
        <p:spPr>
          <a:xfrm>
            <a:off x="414229" y="854615"/>
            <a:ext cx="461623" cy="478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0" lv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zh-TW" altLang="en-US" dirty="0"/>
              <a:t>步驟</a:t>
            </a:r>
          </a:p>
        </p:txBody>
      </p:sp>
      <p:sp>
        <p:nvSpPr>
          <p:cNvPr id="52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656" y="1426846"/>
            <a:ext cx="11095943" cy="47593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40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061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實驗_步驟">
    <p:bg>
      <p:bgPr>
        <a:solidFill>
          <a:srgbClr val="FE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49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實驗記錄1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: 圓角 16">
            <a:extLst>
              <a:ext uri="{FF2B5EF4-FFF2-40B4-BE49-F238E27FC236}">
                <a16:creationId xmlns="" xmlns:a16="http://schemas.microsoft.com/office/drawing/2014/main" id="{1D959267-6EA6-46D9-8C3E-9DC491703FCE}"/>
              </a:ext>
            </a:extLst>
          </p:cNvPr>
          <p:cNvSpPr/>
          <p:nvPr userDrawn="1"/>
        </p:nvSpPr>
        <p:spPr bwMode="auto">
          <a:xfrm>
            <a:off x="412734" y="854825"/>
            <a:ext cx="562999" cy="562998"/>
          </a:xfrm>
          <a:prstGeom prst="roundRect">
            <a:avLst/>
          </a:prstGeom>
          <a:solidFill>
            <a:srgbClr val="E179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236510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實驗記錄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="" xmlns:a16="http://schemas.microsoft.com/office/drawing/2014/main" id="{E1DD6C3D-E6BE-3B5D-0996-6080760183A0}"/>
              </a:ext>
            </a:extLst>
          </p:cNvPr>
          <p:cNvGrpSpPr/>
          <p:nvPr userDrawn="1"/>
        </p:nvGrpSpPr>
        <p:grpSpPr>
          <a:xfrm>
            <a:off x="409430" y="842070"/>
            <a:ext cx="11231077" cy="5401255"/>
            <a:chOff x="743365" y="1393379"/>
            <a:chExt cx="10197870" cy="5401255"/>
          </a:xfrm>
        </p:grpSpPr>
        <p:sp>
          <p:nvSpPr>
            <p:cNvPr id="50" name="文字方塊 49">
              <a:extLst>
                <a:ext uri="{FF2B5EF4-FFF2-40B4-BE49-F238E27FC236}">
                  <a16:creationId xmlns="" xmlns:a16="http://schemas.microsoft.com/office/drawing/2014/main" id="{517E6C67-F3B8-523F-9B12-2B6110BEF8D6}"/>
                </a:ext>
              </a:extLst>
            </p:cNvPr>
            <p:cNvSpPr txBox="1"/>
            <p:nvPr/>
          </p:nvSpPr>
          <p:spPr>
            <a:xfrm>
              <a:off x="795821" y="1393379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</a:t>
              </a:r>
              <a:endParaRPr lang="zh-TW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6" name="矩形: 圓角 4">
              <a:extLst>
                <a:ext uri="{FF2B5EF4-FFF2-40B4-BE49-F238E27FC236}">
                  <a16:creationId xmlns="" xmlns:a16="http://schemas.microsoft.com/office/drawing/2014/main" id="{5B71CAAB-C479-8793-9DFD-A6D9F09CD17F}"/>
                </a:ext>
              </a:extLst>
            </p:cNvPr>
            <p:cNvSpPr/>
            <p:nvPr/>
          </p:nvSpPr>
          <p:spPr bwMode="auto">
            <a:xfrm>
              <a:off x="743365" y="1414172"/>
              <a:ext cx="10197870" cy="5380462"/>
            </a:xfrm>
            <a:prstGeom prst="roundRect">
              <a:avLst>
                <a:gd name="adj" fmla="val 1027"/>
              </a:avLst>
            </a:prstGeom>
            <a:noFill/>
            <a:ln w="28575" cap="flat" cmpd="sng" algn="ctr">
              <a:solidFill>
                <a:srgbClr val="E1792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52" name="文字版面配置區 12">
            <a:extLst>
              <a:ext uri="{FF2B5EF4-FFF2-40B4-BE49-F238E27FC236}">
                <a16:creationId xmlns="" xmlns:a16="http://schemas.microsoft.com/office/drawing/2014/main" id="{74938869-2A30-70F9-7201-78D154ED6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656" y="1426846"/>
            <a:ext cx="10921155" cy="47593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en-US" altLang="zh-TW" sz="4000" b="0" i="0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  <p:grpSp>
        <p:nvGrpSpPr>
          <p:cNvPr id="54" name="群組 53">
            <a:extLst>
              <a:ext uri="{FF2B5EF4-FFF2-40B4-BE49-F238E27FC236}">
                <a16:creationId xmlns="" xmlns:a16="http://schemas.microsoft.com/office/drawing/2014/main" id="{C2811A32-7506-E1BA-C2EE-5A1476F09484}"/>
              </a:ext>
            </a:extLst>
          </p:cNvPr>
          <p:cNvGrpSpPr/>
          <p:nvPr userDrawn="1"/>
        </p:nvGrpSpPr>
        <p:grpSpPr>
          <a:xfrm>
            <a:off x="7935888" y="245114"/>
            <a:ext cx="3500462" cy="500066"/>
            <a:chOff x="4857752" y="1071546"/>
            <a:chExt cx="3500462" cy="500066"/>
          </a:xfrm>
        </p:grpSpPr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9179F0E8-E0B5-897A-0C0C-1198B72F10A7}"/>
                </a:ext>
              </a:extLst>
            </p:cNvPr>
            <p:cNvSpPr/>
            <p:nvPr/>
          </p:nvSpPr>
          <p:spPr bwMode="auto">
            <a:xfrm>
              <a:off x="6115052" y="1071546"/>
              <a:ext cx="2243162" cy="482400"/>
            </a:xfrm>
            <a:prstGeom prst="rect">
              <a:avLst/>
            </a:prstGeom>
            <a:noFill/>
            <a:ln w="9525" cap="flat" cmpd="sng" algn="ctr">
              <a:solidFill>
                <a:srgbClr val="E1792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0" rIns="36000" bIns="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zh-TW" altLang="en-US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 月 　日</a:t>
              </a:r>
              <a:endPara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38BBA9FA-1A23-67FF-77D4-0E5BD830FD07}"/>
                </a:ext>
              </a:extLst>
            </p:cNvPr>
            <p:cNvSpPr/>
            <p:nvPr/>
          </p:nvSpPr>
          <p:spPr bwMode="auto">
            <a:xfrm>
              <a:off x="4857752" y="1071546"/>
              <a:ext cx="1555748" cy="500066"/>
            </a:xfrm>
            <a:prstGeom prst="rect">
              <a:avLst/>
            </a:prstGeom>
            <a:solidFill>
              <a:srgbClr val="E179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0" rIns="36000" bIns="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zh-TW" altLang="en-US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實驗日期</a:t>
              </a:r>
              <a:endParaRPr kumimoji="1" lang="zh-TW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7" name="Rectangle 3">
            <a:extLst>
              <a:ext uri="{FF2B5EF4-FFF2-40B4-BE49-F238E27FC236}">
                <a16:creationId xmlns="" xmlns:a16="http://schemas.microsoft.com/office/drawing/2014/main" id="{C77809C3-5AE8-6E26-4175-62114393F9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2248" y="287387"/>
            <a:ext cx="5669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 anchorCtr="1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dirty="0">
                <a:solidFill>
                  <a:srgbClr val="FF0000"/>
                </a:solidFill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rgbClr val="FF0000"/>
                </a:solidFill>
                <a:ea typeface="微軟正黑體" panose="020B0604030504040204" pitchFamily="34" charset="-120"/>
              </a:rPr>
              <a:t>依學生實際實驗情形填寫及繪製</a:t>
            </a:r>
            <a:r>
              <a:rPr lang="en-US" altLang="zh-TW" sz="2400" dirty="0">
                <a:solidFill>
                  <a:srgbClr val="FF0000"/>
                </a:solidFill>
                <a:ea typeface="微軟正黑體" panose="020B0604030504040204" pitchFamily="34" charset="-120"/>
              </a:rPr>
              <a:t>】</a:t>
            </a:r>
            <a:endParaRPr lang="zh-TW" altLang="en-US" sz="240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127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實驗記錄2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: 圓角 16">
            <a:extLst>
              <a:ext uri="{FF2B5EF4-FFF2-40B4-BE49-F238E27FC236}">
                <a16:creationId xmlns="" xmlns:a16="http://schemas.microsoft.com/office/drawing/2014/main" id="{1D959267-6EA6-46D9-8C3E-9DC491703FCE}"/>
              </a:ext>
            </a:extLst>
          </p:cNvPr>
          <p:cNvSpPr/>
          <p:nvPr userDrawn="1"/>
        </p:nvSpPr>
        <p:spPr bwMode="auto">
          <a:xfrm>
            <a:off x="412734" y="854825"/>
            <a:ext cx="562999" cy="562998"/>
          </a:xfrm>
          <a:prstGeom prst="roundRect">
            <a:avLst/>
          </a:prstGeom>
          <a:solidFill>
            <a:srgbClr val="E179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236510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實驗記錄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="" xmlns:a16="http://schemas.microsoft.com/office/drawing/2014/main" id="{E1DD6C3D-E6BE-3B5D-0996-6080760183A0}"/>
              </a:ext>
            </a:extLst>
          </p:cNvPr>
          <p:cNvGrpSpPr/>
          <p:nvPr userDrawn="1"/>
        </p:nvGrpSpPr>
        <p:grpSpPr>
          <a:xfrm>
            <a:off x="409430" y="842070"/>
            <a:ext cx="11231077" cy="5401255"/>
            <a:chOff x="743365" y="1393379"/>
            <a:chExt cx="10197870" cy="5401255"/>
          </a:xfrm>
        </p:grpSpPr>
        <p:sp>
          <p:nvSpPr>
            <p:cNvPr id="50" name="文字方塊 49">
              <a:extLst>
                <a:ext uri="{FF2B5EF4-FFF2-40B4-BE49-F238E27FC236}">
                  <a16:creationId xmlns="" xmlns:a16="http://schemas.microsoft.com/office/drawing/2014/main" id="{517E6C67-F3B8-523F-9B12-2B6110BEF8D6}"/>
                </a:ext>
              </a:extLst>
            </p:cNvPr>
            <p:cNvSpPr txBox="1"/>
            <p:nvPr/>
          </p:nvSpPr>
          <p:spPr>
            <a:xfrm>
              <a:off x="795821" y="1393379"/>
              <a:ext cx="374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</a:t>
              </a:r>
              <a:endParaRPr lang="zh-TW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6" name="矩形: 圓角 4">
              <a:extLst>
                <a:ext uri="{FF2B5EF4-FFF2-40B4-BE49-F238E27FC236}">
                  <a16:creationId xmlns="" xmlns:a16="http://schemas.microsoft.com/office/drawing/2014/main" id="{5B71CAAB-C479-8793-9DFD-A6D9F09CD17F}"/>
                </a:ext>
              </a:extLst>
            </p:cNvPr>
            <p:cNvSpPr/>
            <p:nvPr/>
          </p:nvSpPr>
          <p:spPr bwMode="auto">
            <a:xfrm>
              <a:off x="743365" y="1414172"/>
              <a:ext cx="10197870" cy="5380462"/>
            </a:xfrm>
            <a:prstGeom prst="roundRect">
              <a:avLst>
                <a:gd name="adj" fmla="val 1027"/>
              </a:avLst>
            </a:prstGeom>
            <a:noFill/>
            <a:ln w="28575" cap="flat" cmpd="sng" algn="ctr">
              <a:solidFill>
                <a:srgbClr val="E1792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文字版面配置區 12">
            <a:extLst>
              <a:ext uri="{FF2B5EF4-FFF2-40B4-BE49-F238E27FC236}">
                <a16:creationId xmlns="" xmlns:a16="http://schemas.microsoft.com/office/drawing/2014/main" id="{F232614B-A0F5-F841-7461-AAA9550FB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656" y="1426846"/>
            <a:ext cx="10921155" cy="47593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en-US" altLang="zh-TW" sz="4000" b="0" i="0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4386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實驗_實驗記錄2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: 圓角 16">
            <a:extLst>
              <a:ext uri="{FF2B5EF4-FFF2-40B4-BE49-F238E27FC236}">
                <a16:creationId xmlns="" xmlns:a16="http://schemas.microsoft.com/office/drawing/2014/main" id="{1D959267-6EA6-46D9-8C3E-9DC491703FCE}"/>
              </a:ext>
            </a:extLst>
          </p:cNvPr>
          <p:cNvSpPr/>
          <p:nvPr userDrawn="1"/>
        </p:nvSpPr>
        <p:spPr bwMode="auto">
          <a:xfrm>
            <a:off x="412734" y="854825"/>
            <a:ext cx="562999" cy="562998"/>
          </a:xfrm>
          <a:prstGeom prst="roundRect">
            <a:avLst/>
          </a:prstGeom>
          <a:solidFill>
            <a:srgbClr val="E179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236510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實驗記錄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="" xmlns:a16="http://schemas.microsoft.com/office/drawing/2014/main" id="{E1DD6C3D-E6BE-3B5D-0996-6080760183A0}"/>
              </a:ext>
            </a:extLst>
          </p:cNvPr>
          <p:cNvGrpSpPr/>
          <p:nvPr userDrawn="1"/>
        </p:nvGrpSpPr>
        <p:grpSpPr>
          <a:xfrm>
            <a:off x="409430" y="842070"/>
            <a:ext cx="11231077" cy="5401255"/>
            <a:chOff x="743365" y="1393379"/>
            <a:chExt cx="10197870" cy="5401255"/>
          </a:xfrm>
        </p:grpSpPr>
        <p:sp>
          <p:nvSpPr>
            <p:cNvPr id="50" name="文字方塊 49">
              <a:extLst>
                <a:ext uri="{FF2B5EF4-FFF2-40B4-BE49-F238E27FC236}">
                  <a16:creationId xmlns="" xmlns:a16="http://schemas.microsoft.com/office/drawing/2014/main" id="{517E6C67-F3B8-523F-9B12-2B6110BEF8D6}"/>
                </a:ext>
              </a:extLst>
            </p:cNvPr>
            <p:cNvSpPr txBox="1"/>
            <p:nvPr/>
          </p:nvSpPr>
          <p:spPr>
            <a:xfrm>
              <a:off x="795821" y="1393379"/>
              <a:ext cx="374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</a:t>
              </a:r>
              <a:endParaRPr lang="zh-TW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6" name="矩形: 圓角 4">
              <a:extLst>
                <a:ext uri="{FF2B5EF4-FFF2-40B4-BE49-F238E27FC236}">
                  <a16:creationId xmlns="" xmlns:a16="http://schemas.microsoft.com/office/drawing/2014/main" id="{5B71CAAB-C479-8793-9DFD-A6D9F09CD17F}"/>
                </a:ext>
              </a:extLst>
            </p:cNvPr>
            <p:cNvSpPr/>
            <p:nvPr/>
          </p:nvSpPr>
          <p:spPr bwMode="auto">
            <a:xfrm>
              <a:off x="743365" y="1414172"/>
              <a:ext cx="10197870" cy="5380462"/>
            </a:xfrm>
            <a:prstGeom prst="roundRect">
              <a:avLst>
                <a:gd name="adj" fmla="val 1027"/>
              </a:avLst>
            </a:prstGeom>
            <a:noFill/>
            <a:ln w="28575" cap="flat" cmpd="sng" algn="ctr">
              <a:solidFill>
                <a:srgbClr val="E1792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文字版面配置區 12">
            <a:extLst>
              <a:ext uri="{FF2B5EF4-FFF2-40B4-BE49-F238E27FC236}">
                <a16:creationId xmlns="" xmlns:a16="http://schemas.microsoft.com/office/drawing/2014/main" id="{35559040-E23A-E3D2-980C-3E82739768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656" y="1426846"/>
            <a:ext cx="10921155" cy="47593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en-US" altLang="zh-TW" sz="4000" b="0" i="0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4012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實驗記錄3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: 圓角 16">
            <a:extLst>
              <a:ext uri="{FF2B5EF4-FFF2-40B4-BE49-F238E27FC236}">
                <a16:creationId xmlns="" xmlns:a16="http://schemas.microsoft.com/office/drawing/2014/main" id="{1D959267-6EA6-46D9-8C3E-9DC491703FCE}"/>
              </a:ext>
            </a:extLst>
          </p:cNvPr>
          <p:cNvSpPr/>
          <p:nvPr userDrawn="1"/>
        </p:nvSpPr>
        <p:spPr bwMode="auto">
          <a:xfrm>
            <a:off x="412734" y="854825"/>
            <a:ext cx="562999" cy="562998"/>
          </a:xfrm>
          <a:prstGeom prst="roundRect">
            <a:avLst/>
          </a:prstGeom>
          <a:solidFill>
            <a:srgbClr val="E179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236510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實驗記錄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="" xmlns:a16="http://schemas.microsoft.com/office/drawing/2014/main" id="{E1DD6C3D-E6BE-3B5D-0996-6080760183A0}"/>
              </a:ext>
            </a:extLst>
          </p:cNvPr>
          <p:cNvGrpSpPr/>
          <p:nvPr userDrawn="1"/>
        </p:nvGrpSpPr>
        <p:grpSpPr>
          <a:xfrm>
            <a:off x="409430" y="842070"/>
            <a:ext cx="11231077" cy="5401255"/>
            <a:chOff x="743365" y="1393379"/>
            <a:chExt cx="10197870" cy="5401255"/>
          </a:xfrm>
        </p:grpSpPr>
        <p:sp>
          <p:nvSpPr>
            <p:cNvPr id="50" name="文字方塊 49">
              <a:extLst>
                <a:ext uri="{FF2B5EF4-FFF2-40B4-BE49-F238E27FC236}">
                  <a16:creationId xmlns="" xmlns:a16="http://schemas.microsoft.com/office/drawing/2014/main" id="{517E6C67-F3B8-523F-9B12-2B6110BEF8D6}"/>
                </a:ext>
              </a:extLst>
            </p:cNvPr>
            <p:cNvSpPr txBox="1"/>
            <p:nvPr/>
          </p:nvSpPr>
          <p:spPr>
            <a:xfrm>
              <a:off x="795821" y="1393379"/>
              <a:ext cx="374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3</a:t>
              </a:r>
              <a:endParaRPr lang="zh-TW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6" name="矩形: 圓角 4">
              <a:extLst>
                <a:ext uri="{FF2B5EF4-FFF2-40B4-BE49-F238E27FC236}">
                  <a16:creationId xmlns="" xmlns:a16="http://schemas.microsoft.com/office/drawing/2014/main" id="{5B71CAAB-C479-8793-9DFD-A6D9F09CD17F}"/>
                </a:ext>
              </a:extLst>
            </p:cNvPr>
            <p:cNvSpPr/>
            <p:nvPr/>
          </p:nvSpPr>
          <p:spPr bwMode="auto">
            <a:xfrm>
              <a:off x="743365" y="1414172"/>
              <a:ext cx="10197870" cy="5380462"/>
            </a:xfrm>
            <a:prstGeom prst="roundRect">
              <a:avLst>
                <a:gd name="adj" fmla="val 1027"/>
              </a:avLst>
            </a:prstGeom>
            <a:noFill/>
            <a:ln w="28575" cap="flat" cmpd="sng" algn="ctr">
              <a:solidFill>
                <a:srgbClr val="E1792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文字版面配置區 12">
            <a:extLst>
              <a:ext uri="{FF2B5EF4-FFF2-40B4-BE49-F238E27FC236}">
                <a16:creationId xmlns="" xmlns:a16="http://schemas.microsoft.com/office/drawing/2014/main" id="{E9BD184D-AA00-865E-BBA1-57D0B5FDAF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656" y="1426846"/>
            <a:ext cx="10921155" cy="47593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en-US" altLang="zh-TW" sz="4000" b="0" i="0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9875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實驗_實驗記錄3">
    <p:bg>
      <p:bgPr>
        <a:solidFill>
          <a:srgbClr val="FD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: 圓角 16">
            <a:extLst>
              <a:ext uri="{FF2B5EF4-FFF2-40B4-BE49-F238E27FC236}">
                <a16:creationId xmlns="" xmlns:a16="http://schemas.microsoft.com/office/drawing/2014/main" id="{1D959267-6EA6-46D9-8C3E-9DC491703FCE}"/>
              </a:ext>
            </a:extLst>
          </p:cNvPr>
          <p:cNvSpPr/>
          <p:nvPr userDrawn="1"/>
        </p:nvSpPr>
        <p:spPr bwMode="auto">
          <a:xfrm>
            <a:off x="412734" y="854825"/>
            <a:ext cx="562999" cy="562998"/>
          </a:xfrm>
          <a:prstGeom prst="roundRect">
            <a:avLst/>
          </a:prstGeom>
          <a:solidFill>
            <a:srgbClr val="E179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DD52651-C537-438A-A641-DCD4AA3B9321}"/>
              </a:ext>
            </a:extLst>
          </p:cNvPr>
          <p:cNvSpPr/>
          <p:nvPr userDrawn="1"/>
        </p:nvSpPr>
        <p:spPr>
          <a:xfrm>
            <a:off x="361495" y="65196"/>
            <a:ext cx="2236510" cy="707886"/>
          </a:xfrm>
          <a:prstGeom prst="rect">
            <a:avLst/>
          </a:prstGeom>
          <a:noFill/>
          <a:ln w="19050">
            <a:solidFill>
              <a:srgbClr val="0068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68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實驗記錄</a:t>
            </a:r>
            <a:endParaRPr lang="zh-TW" altLang="en-US" sz="4000" b="1" dirty="0">
              <a:solidFill>
                <a:srgbClr val="0068B7"/>
              </a:solidFill>
            </a:endParaRPr>
          </a:p>
        </p:txBody>
      </p:sp>
      <p:sp>
        <p:nvSpPr>
          <p:cNvPr id="29" name="淚滴形 1">
            <a:extLst>
              <a:ext uri="{FF2B5EF4-FFF2-40B4-BE49-F238E27FC236}">
                <a16:creationId xmlns="" xmlns:a16="http://schemas.microsoft.com/office/drawing/2014/main" id="{FCABB2A1-D2A1-F241-2F2B-D5F8604930A0}"/>
              </a:ext>
            </a:extLst>
          </p:cNvPr>
          <p:cNvSpPr/>
          <p:nvPr userDrawn="1"/>
        </p:nvSpPr>
        <p:spPr>
          <a:xfrm>
            <a:off x="11483811" y="0"/>
            <a:ext cx="708189" cy="708189"/>
          </a:xfrm>
          <a:prstGeom prst="teardrop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12">
            <a:extLst>
              <a:ext uri="{FF2B5EF4-FFF2-40B4-BE49-F238E27FC236}">
                <a16:creationId xmlns="" xmlns:a16="http://schemas.microsoft.com/office/drawing/2014/main" id="{FC791BE9-EAD6-D965-89C1-2137FAA97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8100" y="112321"/>
            <a:ext cx="755650" cy="596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+mn-lt"/>
                <a:ea typeface="Microsoft JhengHei" panose="020B0604030504040204" pitchFamily="34" charset="-12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kumimoji="1" lang="en-US" altLang="zh-TW" dirty="0"/>
              <a:t>###</a:t>
            </a:r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9947918" y="6311605"/>
            <a:ext cx="469433" cy="530398"/>
            <a:chOff x="5120816" y="5905140"/>
            <a:chExt cx="469433" cy="530398"/>
          </a:xfrm>
        </p:grpSpPr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16" y="5905140"/>
              <a:ext cx="469433" cy="530398"/>
            </a:xfrm>
            <a:prstGeom prst="rect">
              <a:avLst/>
            </a:prstGeom>
          </p:spPr>
        </p:pic>
        <p:sp>
          <p:nvSpPr>
            <p:cNvPr id="33" name="動作按鈕: 自訂 32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120816" y="5905140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 userDrawn="1"/>
        </p:nvGrpSpPr>
        <p:grpSpPr>
          <a:xfrm>
            <a:off x="10437940" y="6311605"/>
            <a:ext cx="469433" cy="530398"/>
            <a:chOff x="5121248" y="6046406"/>
            <a:chExt cx="469433" cy="530398"/>
          </a:xfrm>
        </p:grpSpPr>
        <p:pic>
          <p:nvPicPr>
            <p:cNvPr id="35" name="圖片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48" y="6049454"/>
              <a:ext cx="469433" cy="524301"/>
            </a:xfrm>
            <a:prstGeom prst="rect">
              <a:avLst/>
            </a:prstGeom>
          </p:spPr>
        </p:pic>
        <p:sp>
          <p:nvSpPr>
            <p:cNvPr id="36" name="動作按鈕: 自訂 35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21248" y="6046406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921865" y="6304307"/>
            <a:ext cx="469433" cy="530398"/>
            <a:chOff x="4988236" y="5856934"/>
            <a:chExt cx="469433" cy="530398"/>
          </a:xfrm>
        </p:grpSpPr>
        <p:pic>
          <p:nvPicPr>
            <p:cNvPr id="38" name="圖片 3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48" y="5859982"/>
              <a:ext cx="458009" cy="524301"/>
            </a:xfrm>
            <a:prstGeom prst="rect">
              <a:avLst/>
            </a:prstGeom>
          </p:spPr>
        </p:pic>
        <p:sp>
          <p:nvSpPr>
            <p:cNvPr id="39" name="動作按鈕: 自訂 38">
              <a:hlinkClick r:id="" action="ppaction://hlinkshowjump?jump=nextslide" highlightClick="1"/>
            </p:cNvPr>
            <p:cNvSpPr/>
            <p:nvPr userDrawn="1"/>
          </p:nvSpPr>
          <p:spPr>
            <a:xfrm>
              <a:off x="4988236" y="5856934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11405790" y="6301258"/>
            <a:ext cx="469433" cy="530398"/>
            <a:chOff x="4834770" y="5978859"/>
            <a:chExt cx="469433" cy="530398"/>
          </a:xfrm>
        </p:grpSpPr>
        <p:pic>
          <p:nvPicPr>
            <p:cNvPr id="41" name="圖片 4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82" y="5991260"/>
              <a:ext cx="458009" cy="505594"/>
            </a:xfrm>
            <a:prstGeom prst="rect">
              <a:avLst/>
            </a:prstGeom>
          </p:spPr>
        </p:pic>
        <p:sp>
          <p:nvSpPr>
            <p:cNvPr id="42" name="動作按鈕: 自訂 41">
              <a:hlinkClick r:id="" action="ppaction://hlinkshowjump?jump=endshow" highlightClick="1"/>
            </p:cNvPr>
            <p:cNvSpPr/>
            <p:nvPr userDrawn="1"/>
          </p:nvSpPr>
          <p:spPr>
            <a:xfrm>
              <a:off x="4834770" y="5978859"/>
              <a:ext cx="469433" cy="530398"/>
            </a:xfrm>
            <a:prstGeom prst="actionButtonBlank">
              <a:avLst/>
            </a:prstGeom>
            <a:noFill/>
            <a:ln w="5715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="" xmlns:a16="http://schemas.microsoft.com/office/drawing/2014/main" id="{E1DD6C3D-E6BE-3B5D-0996-6080760183A0}"/>
              </a:ext>
            </a:extLst>
          </p:cNvPr>
          <p:cNvGrpSpPr/>
          <p:nvPr userDrawn="1"/>
        </p:nvGrpSpPr>
        <p:grpSpPr>
          <a:xfrm>
            <a:off x="409430" y="842070"/>
            <a:ext cx="11231077" cy="5401255"/>
            <a:chOff x="743365" y="1393379"/>
            <a:chExt cx="10197870" cy="5401255"/>
          </a:xfrm>
        </p:grpSpPr>
        <p:sp>
          <p:nvSpPr>
            <p:cNvPr id="50" name="文字方塊 49">
              <a:extLst>
                <a:ext uri="{FF2B5EF4-FFF2-40B4-BE49-F238E27FC236}">
                  <a16:creationId xmlns="" xmlns:a16="http://schemas.microsoft.com/office/drawing/2014/main" id="{517E6C67-F3B8-523F-9B12-2B6110BEF8D6}"/>
                </a:ext>
              </a:extLst>
            </p:cNvPr>
            <p:cNvSpPr txBox="1"/>
            <p:nvPr/>
          </p:nvSpPr>
          <p:spPr>
            <a:xfrm>
              <a:off x="795821" y="1393379"/>
              <a:ext cx="374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4</a:t>
              </a:r>
              <a:endParaRPr lang="zh-TW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6" name="矩形: 圓角 4">
              <a:extLst>
                <a:ext uri="{FF2B5EF4-FFF2-40B4-BE49-F238E27FC236}">
                  <a16:creationId xmlns="" xmlns:a16="http://schemas.microsoft.com/office/drawing/2014/main" id="{5B71CAAB-C479-8793-9DFD-A6D9F09CD17F}"/>
                </a:ext>
              </a:extLst>
            </p:cNvPr>
            <p:cNvSpPr/>
            <p:nvPr/>
          </p:nvSpPr>
          <p:spPr bwMode="auto">
            <a:xfrm>
              <a:off x="743365" y="1414172"/>
              <a:ext cx="10197870" cy="5380462"/>
            </a:xfrm>
            <a:prstGeom prst="roundRect">
              <a:avLst>
                <a:gd name="adj" fmla="val 1027"/>
              </a:avLst>
            </a:prstGeom>
            <a:noFill/>
            <a:ln w="28575" cap="flat" cmpd="sng" algn="ctr">
              <a:solidFill>
                <a:srgbClr val="E1792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3" name="文字版面配置區 12">
            <a:extLst>
              <a:ext uri="{FF2B5EF4-FFF2-40B4-BE49-F238E27FC236}">
                <a16:creationId xmlns="" xmlns:a16="http://schemas.microsoft.com/office/drawing/2014/main" id="{69F917BE-A375-CA18-6532-A0E15BF3F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656" y="1426846"/>
            <a:ext cx="10921155" cy="47593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en-US" altLang="zh-TW" sz="4000" b="0" i="0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defRPr>
            </a:lvl1pPr>
            <a:lvl2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3600" b="0" i="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dirty="0"/>
              <a:t>40pt</a:t>
            </a:r>
            <a:r>
              <a:rPr kumimoji="1" lang="zh-TW" altLang="en-US" dirty="0"/>
              <a:t>、微軟正黑體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4577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62" r:id="rId7"/>
    <p:sldLayoutId id="2147483654" r:id="rId8"/>
    <p:sldLayoutId id="2147483663" r:id="rId9"/>
    <p:sldLayoutId id="2147483666" r:id="rId10"/>
    <p:sldLayoutId id="2147483655" r:id="rId11"/>
    <p:sldLayoutId id="2147483656" r:id="rId12"/>
    <p:sldLayoutId id="2147483658" r:id="rId13"/>
    <p:sldLayoutId id="2147483657" r:id="rId14"/>
    <p:sldLayoutId id="2147483665" r:id="rId15"/>
    <p:sldLayoutId id="2147483667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610093" y="560914"/>
            <a:ext cx="4321230" cy="687762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zh-TW" altLang="en-US" sz="5400" dirty="0"/>
              <a:t>光與光合作用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3-3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zh-TW" altLang="en-US" dirty="0"/>
              <a:t>透過檢測葉片中的澱粉，了解光照對光合作用的重要性。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410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滴上碘液，觀察葉片的顏色變化。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A5B050FC-1F5F-2EAC-1119-B9FB45247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611" y="1523239"/>
            <a:ext cx="2534860" cy="5840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E8C953B5-1AE9-2CB5-1B6C-23DF785A6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27" y="2273968"/>
            <a:ext cx="2434200" cy="36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2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39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7"/>
          </p:nvPr>
        </p:nvSpPr>
        <p:spPr>
          <a:xfrm>
            <a:off x="562656" y="1426846"/>
            <a:ext cx="11078883" cy="707887"/>
          </a:xfrm>
        </p:spPr>
        <p:txBody>
          <a:bodyPr/>
          <a:lstStyle/>
          <a:p>
            <a:pPr marL="577850" indent="-577850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本實驗用的植物是：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5A3FF038-A44F-0EEB-B7FE-4FC5EF41CA31}"/>
              </a:ext>
            </a:extLst>
          </p:cNvPr>
          <p:cNvSpPr txBox="1"/>
          <p:nvPr/>
        </p:nvSpPr>
        <p:spPr>
          <a:xfrm>
            <a:off x="5556348" y="1426846"/>
            <a:ext cx="1770884" cy="777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ea typeface="微軟正黑體" panose="020B0604030504040204" pitchFamily="34" charset="-120"/>
              </a:rPr>
              <a:t>日日春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36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559DA74A-C7B8-0F3C-1A8E-BF9F7B0B01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39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337D1AE4-905B-8D75-795A-7BCFBCAE8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拆掉鋁箔後，葉片未包裹鋁箔的部分為</a:t>
            </a:r>
            <a:r>
              <a:rPr lang="zh-TW" altLang="en-US" u="sng" dirty="0"/>
              <a:t>　　　</a:t>
            </a:r>
            <a:r>
              <a:rPr lang="zh-TW" altLang="en-US" dirty="0"/>
              <a:t>色，</a:t>
            </a:r>
          </a:p>
          <a:p>
            <a:r>
              <a:rPr lang="zh-TW" altLang="en-US" dirty="0"/>
              <a:t>包裹鋁箔的部分為</a:t>
            </a:r>
            <a:r>
              <a:rPr lang="zh-TW" altLang="en-US" u="sng" dirty="0"/>
              <a:t>　　　　</a:t>
            </a:r>
            <a:r>
              <a:rPr lang="zh-TW" altLang="en-US" dirty="0"/>
              <a:t>色。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615B7E84-B243-C7C3-0BB7-9A0E3CF8A4A0}"/>
              </a:ext>
            </a:extLst>
          </p:cNvPr>
          <p:cNvSpPr txBox="1"/>
          <p:nvPr/>
        </p:nvSpPr>
        <p:spPr>
          <a:xfrm>
            <a:off x="9430516" y="1426846"/>
            <a:ext cx="1217430" cy="777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ea typeface="微軟正黑體" panose="020B0604030504040204" pitchFamily="34" charset="-120"/>
              </a:rPr>
              <a:t>深綠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EBCC5FFC-0E69-5CF2-B639-1D634ECA1276}"/>
              </a:ext>
            </a:extLst>
          </p:cNvPr>
          <p:cNvSpPr txBox="1"/>
          <p:nvPr/>
        </p:nvSpPr>
        <p:spPr>
          <a:xfrm>
            <a:off x="5135243" y="2139744"/>
            <a:ext cx="1217430" cy="777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ea typeface="微軟正黑體" panose="020B0604030504040204" pitchFamily="34" charset="-120"/>
              </a:rPr>
              <a:t>淺綠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78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559DA74A-C7B8-0F3C-1A8E-BF9F7B0B01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39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337D1AE4-905B-8D75-795A-7BCFBCAE8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請填入內層與外層燒杯分別裝入何種液體。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615B7E84-B243-C7C3-0BB7-9A0E3CF8A4A0}"/>
              </a:ext>
            </a:extLst>
          </p:cNvPr>
          <p:cNvSpPr txBox="1"/>
          <p:nvPr/>
        </p:nvSpPr>
        <p:spPr>
          <a:xfrm>
            <a:off x="3348098" y="2633812"/>
            <a:ext cx="1217430" cy="777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ea typeface="微軟正黑體" panose="020B0604030504040204" pitchFamily="34" charset="-120"/>
              </a:rPr>
              <a:t>酒精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9F3D49AB-C00A-D423-2FDF-131514E0CAF4}"/>
              </a:ext>
            </a:extLst>
          </p:cNvPr>
          <p:cNvSpPr txBox="1"/>
          <p:nvPr/>
        </p:nvSpPr>
        <p:spPr>
          <a:xfrm>
            <a:off x="3348098" y="3404723"/>
            <a:ext cx="1217430" cy="777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ea typeface="微軟正黑體" panose="020B0604030504040204" pitchFamily="34" charset="-120"/>
              </a:rPr>
              <a:t>水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6C4F69F2-360B-9F7D-016D-CC774E655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97706"/>
              </p:ext>
            </p:extLst>
          </p:nvPr>
        </p:nvGraphicFramePr>
        <p:xfrm>
          <a:off x="5460383" y="2489032"/>
          <a:ext cx="6023428" cy="272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57">
                  <a:extLst>
                    <a:ext uri="{9D8B030D-6E8A-4147-A177-3AD203B41FA5}">
                      <a16:colId xmlns="" xmlns:a16="http://schemas.microsoft.com/office/drawing/2014/main" val="7711586"/>
                    </a:ext>
                  </a:extLst>
                </a:gridCol>
                <a:gridCol w="2307771">
                  <a:extLst>
                    <a:ext uri="{9D8B030D-6E8A-4147-A177-3AD203B41FA5}">
                      <a16:colId xmlns="" xmlns:a16="http://schemas.microsoft.com/office/drawing/2014/main" val="629240619"/>
                    </a:ext>
                  </a:extLst>
                </a:gridCol>
                <a:gridCol w="2235200">
                  <a:extLst>
                    <a:ext uri="{9D8B030D-6E8A-4147-A177-3AD203B41FA5}">
                      <a16:colId xmlns="" xmlns:a16="http://schemas.microsoft.com/office/drawing/2014/main" val="2044559393"/>
                    </a:ext>
                  </a:extLst>
                </a:gridCol>
              </a:tblGrid>
              <a:tr h="6617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zh-TW" altLang="en-US" sz="3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B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TW" altLang="en-US" sz="3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隔水加熱前的顏色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TW" altLang="en-US" sz="3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隔水加熱後的顏色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9974647"/>
                  </a:ext>
                </a:extLst>
              </a:tr>
              <a:tr h="767768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酒精</a:t>
                      </a:r>
                      <a:endParaRPr kumimoji="1" lang="en-US" altLang="zh-TW" sz="3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zh-TW" altLang="en-US" sz="3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zh-TW" altLang="en-US" sz="3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105104"/>
                  </a:ext>
                </a:extLst>
              </a:tr>
              <a:tr h="767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葉片</a:t>
                      </a:r>
                      <a:endParaRPr kumimoji="1" lang="en-US" altLang="zh-TW" sz="3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zh-TW" altLang="en-US" sz="3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zh-TW" altLang="en-US" sz="3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686534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BCF37C51-B37D-1C23-FB32-D948EF4A5448}"/>
              </a:ext>
            </a:extLst>
          </p:cNvPr>
          <p:cNvSpPr txBox="1"/>
          <p:nvPr/>
        </p:nvSpPr>
        <p:spPr>
          <a:xfrm>
            <a:off x="7504230" y="3632955"/>
            <a:ext cx="1217430" cy="777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ea typeface="微軟正黑體" panose="020B0604030504040204" pitchFamily="34" charset="-120"/>
              </a:rPr>
              <a:t>透明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E8E98E4F-DA57-061D-98DF-2810D9C8A55E}"/>
              </a:ext>
            </a:extLst>
          </p:cNvPr>
          <p:cNvSpPr txBox="1"/>
          <p:nvPr/>
        </p:nvSpPr>
        <p:spPr>
          <a:xfrm>
            <a:off x="9657665" y="3638665"/>
            <a:ext cx="1217430" cy="777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ea typeface="微軟正黑體" panose="020B0604030504040204" pitchFamily="34" charset="-120"/>
              </a:rPr>
              <a:t>綠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C374E5B1-499C-2F19-4B08-9DB3BC313D8A}"/>
              </a:ext>
            </a:extLst>
          </p:cNvPr>
          <p:cNvSpPr txBox="1"/>
          <p:nvPr/>
        </p:nvSpPr>
        <p:spPr>
          <a:xfrm>
            <a:off x="7504230" y="4405215"/>
            <a:ext cx="1217430" cy="777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ea typeface="微軟正黑體" panose="020B0604030504040204" pitchFamily="34" charset="-120"/>
              </a:rPr>
              <a:t>綠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C6D812D-EF04-7B9D-773B-AED6C450AC6A}"/>
              </a:ext>
            </a:extLst>
          </p:cNvPr>
          <p:cNvSpPr txBox="1"/>
          <p:nvPr/>
        </p:nvSpPr>
        <p:spPr>
          <a:xfrm>
            <a:off x="9447925" y="4410925"/>
            <a:ext cx="2221255" cy="777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ea typeface="微軟正黑體" panose="020B0604030504040204" pitchFamily="34" charset="-120"/>
              </a:rPr>
              <a:t>黃（白）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656" y="2016125"/>
            <a:ext cx="2785442" cy="4170050"/>
          </a:xfrm>
          <a:prstGeom prst="rect">
            <a:avLst/>
          </a:prstGeom>
        </p:spPr>
      </p:pic>
      <p:cxnSp>
        <p:nvCxnSpPr>
          <p:cNvPr id="12" name="直線接點 11">
            <a:extLst>
              <a:ext uri="{FF2B5EF4-FFF2-40B4-BE49-F238E27FC236}">
                <a16:creationId xmlns="" xmlns:a16="http://schemas.microsoft.com/office/drawing/2014/main" id="{FF5E5DE8-BE80-03EE-55B1-A7B3B330FD18}"/>
              </a:ext>
            </a:extLst>
          </p:cNvPr>
          <p:cNvCxnSpPr/>
          <p:nvPr/>
        </p:nvCxnSpPr>
        <p:spPr bwMode="auto">
          <a:xfrm>
            <a:off x="3400860" y="3329645"/>
            <a:ext cx="11646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接點 12">
            <a:extLst>
              <a:ext uri="{FF2B5EF4-FFF2-40B4-BE49-F238E27FC236}">
                <a16:creationId xmlns="" xmlns:a16="http://schemas.microsoft.com/office/drawing/2014/main" id="{FF5E5DE8-BE80-03EE-55B1-A7B3B330FD18}"/>
              </a:ext>
            </a:extLst>
          </p:cNvPr>
          <p:cNvCxnSpPr/>
          <p:nvPr/>
        </p:nvCxnSpPr>
        <p:spPr bwMode="auto">
          <a:xfrm>
            <a:off x="3400860" y="4100855"/>
            <a:ext cx="11646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20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4D89FA-CAC4-3513-3C8E-9F9170F18091}"/>
              </a:ext>
            </a:extLst>
          </p:cNvPr>
          <p:cNvSpPr/>
          <p:nvPr/>
        </p:nvSpPr>
        <p:spPr>
          <a:xfrm>
            <a:off x="5523757" y="1121743"/>
            <a:ext cx="3435103" cy="4831086"/>
          </a:xfrm>
          <a:prstGeom prst="rect">
            <a:avLst/>
          </a:prstGeom>
          <a:solidFill>
            <a:schemeClr val="bg1"/>
          </a:solidFill>
          <a:ln>
            <a:solidFill>
              <a:srgbClr val="B3B5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559DA74A-C7B8-0F3C-1A8E-BF9F7B0B01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39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337D1AE4-905B-8D75-795A-7BCFBCAE8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656" y="1426847"/>
            <a:ext cx="4986516" cy="1601694"/>
          </a:xfrm>
        </p:spPr>
        <p:txBody>
          <a:bodyPr/>
          <a:lstStyle/>
          <a:p>
            <a:r>
              <a:rPr lang="zh-TW" altLang="en-US" dirty="0"/>
              <a:t>右圖為實驗結果呈現的葉片顏色</a:t>
            </a:r>
            <a:r>
              <a:rPr lang="zh-TW" altLang="en-US" dirty="0" smtClean="0"/>
              <a:t>變化，請</a:t>
            </a:r>
            <a:r>
              <a:rPr lang="zh-TW" altLang="en-US" dirty="0"/>
              <a:t>判斷何者</a:t>
            </a:r>
            <a:r>
              <a:rPr lang="zh-TW" altLang="en-US" dirty="0" smtClean="0"/>
              <a:t>為</a:t>
            </a:r>
            <a:r>
              <a:rPr lang="en-US" altLang="zh-TW" dirty="0" smtClean="0"/>
              <a:t>(A)</a:t>
            </a:r>
            <a:r>
              <a:rPr lang="zh-TW" altLang="en-US" dirty="0" smtClean="0"/>
              <a:t>有</a:t>
            </a:r>
            <a:r>
              <a:rPr lang="zh-TW" altLang="en-US" dirty="0"/>
              <a:t>照</a:t>
            </a:r>
            <a:r>
              <a:rPr lang="zh-TW" altLang="en-US" dirty="0" smtClean="0"/>
              <a:t>光</a:t>
            </a:r>
            <a:r>
              <a:rPr lang="en-US" altLang="zh-TW" smtClean="0"/>
              <a:t>(B)</a:t>
            </a:r>
            <a:r>
              <a:rPr lang="zh-TW" altLang="en-US" smtClean="0"/>
              <a:t>未</a:t>
            </a:r>
            <a:r>
              <a:rPr lang="zh-TW" altLang="en-US" dirty="0" smtClean="0"/>
              <a:t>照光</a:t>
            </a:r>
            <a:r>
              <a:rPr lang="zh-TW" altLang="en-US" dirty="0"/>
              <a:t>。（請以代號作答）。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E0B38D7F-B011-6725-E0A8-7374EF10E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4631" y="1279028"/>
            <a:ext cx="2202650" cy="4457230"/>
          </a:xfrm>
          <a:prstGeom prst="rect">
            <a:avLst/>
          </a:prstGeom>
        </p:spPr>
      </p:pic>
      <p:cxnSp>
        <p:nvCxnSpPr>
          <p:cNvPr id="18" name="直線接點 17">
            <a:extLst>
              <a:ext uri="{FF2B5EF4-FFF2-40B4-BE49-F238E27FC236}">
                <a16:creationId xmlns="" xmlns:a16="http://schemas.microsoft.com/office/drawing/2014/main" id="{0F6E5739-FCA4-3C5F-6C45-BE1C83F9C1EE}"/>
              </a:ext>
            </a:extLst>
          </p:cNvPr>
          <p:cNvCxnSpPr/>
          <p:nvPr/>
        </p:nvCxnSpPr>
        <p:spPr bwMode="auto">
          <a:xfrm flipH="1">
            <a:off x="5285344" y="4813278"/>
            <a:ext cx="15726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>
            <a:glow rad="63500">
              <a:schemeClr val="bg1"/>
            </a:glow>
            <a:outerShdw dist="35921" dir="2700000" algn="ctr" rotWithShape="0">
              <a:schemeClr val="bg2"/>
            </a:outerShdw>
          </a:effectLst>
        </p:spPr>
      </p:cxnSp>
      <p:cxnSp>
        <p:nvCxnSpPr>
          <p:cNvPr id="13" name="直線接點 12">
            <a:extLst>
              <a:ext uri="{FF2B5EF4-FFF2-40B4-BE49-F238E27FC236}">
                <a16:creationId xmlns="" xmlns:a16="http://schemas.microsoft.com/office/drawing/2014/main" id="{FF5E5DE8-BE80-03EE-55B1-A7B3B330FD18}"/>
              </a:ext>
            </a:extLst>
          </p:cNvPr>
          <p:cNvCxnSpPr/>
          <p:nvPr/>
        </p:nvCxnSpPr>
        <p:spPr bwMode="auto">
          <a:xfrm>
            <a:off x="7610475" y="4813278"/>
            <a:ext cx="155989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49AE00D-F81C-0B39-8112-0780EED74945}"/>
              </a:ext>
            </a:extLst>
          </p:cNvPr>
          <p:cNvSpPr/>
          <p:nvPr/>
        </p:nvSpPr>
        <p:spPr>
          <a:xfrm>
            <a:off x="2983731" y="4538099"/>
            <a:ext cx="2565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47900" algn="l"/>
              </a:tabLst>
            </a:pPr>
            <a:r>
              <a:rPr lang="zh-TW" altLang="en-US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藍黑色</a:t>
            </a:r>
            <a:r>
              <a:rPr lang="zh-TW" altLang="en-US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u="sng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188D112F-7189-4B03-3BF5-F3D0A8032000}"/>
              </a:ext>
            </a:extLst>
          </p:cNvPr>
          <p:cNvSpPr txBox="1"/>
          <p:nvPr/>
        </p:nvSpPr>
        <p:spPr>
          <a:xfrm>
            <a:off x="2850089" y="5098606"/>
            <a:ext cx="26990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TW" sz="40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(A)</a:t>
            </a:r>
            <a:r>
              <a:rPr lang="zh-TW" altLang="en-US" sz="40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有照光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F49AE00D-F81C-0B39-8112-0780EED74945}"/>
              </a:ext>
            </a:extLst>
          </p:cNvPr>
          <p:cNvSpPr/>
          <p:nvPr/>
        </p:nvSpPr>
        <p:spPr>
          <a:xfrm>
            <a:off x="9273473" y="4412819"/>
            <a:ext cx="3418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47900" algn="l"/>
              </a:tabLst>
            </a:pPr>
            <a:r>
              <a:rPr lang="zh-TW" altLang="en-US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黃褐色：</a:t>
            </a:r>
            <a:r>
              <a:rPr lang="en-US" altLang="zh-TW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u="sng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188D112F-7189-4B03-3BF5-F3D0A8032000}"/>
              </a:ext>
            </a:extLst>
          </p:cNvPr>
          <p:cNvSpPr txBox="1"/>
          <p:nvPr/>
        </p:nvSpPr>
        <p:spPr>
          <a:xfrm>
            <a:off x="9139831" y="4973326"/>
            <a:ext cx="26990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TW" sz="40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(B)</a:t>
            </a:r>
            <a:r>
              <a:rPr lang="zh-TW" altLang="en-US" sz="40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未照光</a:t>
            </a:r>
            <a:endParaRPr lang="zh-TW" altLang="en-US" sz="4000" b="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82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490464" y="926646"/>
            <a:ext cx="11011723" cy="5259529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本實驗用鋁箔紙包裹葉片的目的為何？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endParaRPr lang="zh-TW" alt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C26FD8BD-1DFF-ED13-FCA5-72C91E997C7A}"/>
              </a:ext>
            </a:extLst>
          </p:cNvPr>
          <p:cNvSpPr txBox="1"/>
          <p:nvPr/>
        </p:nvSpPr>
        <p:spPr>
          <a:xfrm>
            <a:off x="1430935" y="1617554"/>
            <a:ext cx="10001069" cy="224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135313" algn="l"/>
              </a:tabLst>
            </a:pPr>
            <a:r>
              <a:rPr lang="zh-TW" altLang="en-US" sz="4000" dirty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鋁箔紙不透光，用鋁箔包裹葉片的目的，是要使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光線</a:t>
            </a:r>
            <a:r>
              <a:rPr lang="en-US" altLang="zh-TW" sz="4000" u="sng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照射</a:t>
            </a:r>
            <a:r>
              <a:rPr lang="zh-TW" altLang="en-US" sz="4000" dirty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到葉片，用以證明光合作用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需要</a:t>
            </a:r>
            <a:r>
              <a:rPr lang="en-US" altLang="zh-TW" sz="4000" u="sng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4000" dirty="0">
              <a:solidFill>
                <a:srgbClr val="22228B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8957DFEC-F02B-EE2C-6149-6375EC936A1C}"/>
              </a:ext>
            </a:extLst>
          </p:cNvPr>
          <p:cNvGrpSpPr/>
          <p:nvPr/>
        </p:nvGrpSpPr>
        <p:grpSpPr>
          <a:xfrm>
            <a:off x="1430935" y="2385662"/>
            <a:ext cx="10001069" cy="2194573"/>
            <a:chOff x="1467031" y="1673035"/>
            <a:chExt cx="10001069" cy="2194573"/>
          </a:xfrm>
        </p:grpSpPr>
        <p:cxnSp>
          <p:nvCxnSpPr>
            <p:cNvPr id="7" name="直線接點 6">
              <a:extLst>
                <a:ext uri="{FF2B5EF4-FFF2-40B4-BE49-F238E27FC236}">
                  <a16:creationId xmlns="" xmlns:a16="http://schemas.microsoft.com/office/drawing/2014/main" id="{A1D0C834-2760-67EB-1BCC-692CEF4DD9FB}"/>
                </a:ext>
              </a:extLst>
            </p:cNvPr>
            <p:cNvCxnSpPr/>
            <p:nvPr/>
          </p:nvCxnSpPr>
          <p:spPr bwMode="auto">
            <a:xfrm>
              <a:off x="1467031" y="1673035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線接點 7">
              <a:extLst>
                <a:ext uri="{FF2B5EF4-FFF2-40B4-BE49-F238E27FC236}">
                  <a16:creationId xmlns="" xmlns:a16="http://schemas.microsoft.com/office/drawing/2014/main" id="{418C4F54-121E-A54F-C48F-CB8D5764F4C6}"/>
                </a:ext>
              </a:extLst>
            </p:cNvPr>
            <p:cNvCxnSpPr/>
            <p:nvPr/>
          </p:nvCxnSpPr>
          <p:spPr bwMode="auto">
            <a:xfrm>
              <a:off x="1467031" y="2404559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線接點 8">
              <a:extLst>
                <a:ext uri="{FF2B5EF4-FFF2-40B4-BE49-F238E27FC236}">
                  <a16:creationId xmlns="" xmlns:a16="http://schemas.microsoft.com/office/drawing/2014/main" id="{BCA91CC9-EBD6-56BA-4562-A9BC70A8AA8B}"/>
                </a:ext>
              </a:extLst>
            </p:cNvPr>
            <p:cNvCxnSpPr/>
            <p:nvPr/>
          </p:nvCxnSpPr>
          <p:spPr bwMode="auto">
            <a:xfrm>
              <a:off x="1467031" y="3136083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線接點 9">
              <a:extLst>
                <a:ext uri="{FF2B5EF4-FFF2-40B4-BE49-F238E27FC236}">
                  <a16:creationId xmlns="" xmlns:a16="http://schemas.microsoft.com/office/drawing/2014/main" id="{79CF9558-E0E8-3908-0708-538323660309}"/>
                </a:ext>
              </a:extLst>
            </p:cNvPr>
            <p:cNvCxnSpPr/>
            <p:nvPr/>
          </p:nvCxnSpPr>
          <p:spPr bwMode="auto">
            <a:xfrm>
              <a:off x="1467031" y="3867608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40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ED666BE-4BC1-6AD5-E52C-B14BE89FE729}"/>
              </a:ext>
            </a:extLst>
          </p:cNvPr>
          <p:cNvSpPr/>
          <p:nvPr/>
        </p:nvSpPr>
        <p:spPr>
          <a:xfrm>
            <a:off x="3744312" y="2394136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無法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ED666BE-4BC1-6AD5-E52C-B14BE89FE729}"/>
              </a:ext>
            </a:extLst>
          </p:cNvPr>
          <p:cNvSpPr/>
          <p:nvPr/>
        </p:nvSpPr>
        <p:spPr>
          <a:xfrm>
            <a:off x="3744312" y="317726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日光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490464" y="926646"/>
            <a:ext cx="11011723" cy="5259529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葉片放在酒精中隔水加熱後，酒精顏色改變的原因為何？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endParaRPr lang="zh-TW" alt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C26FD8BD-1DFF-ED13-FCA5-72C91E997C7A}"/>
              </a:ext>
            </a:extLst>
          </p:cNvPr>
          <p:cNvSpPr txBox="1"/>
          <p:nvPr/>
        </p:nvSpPr>
        <p:spPr>
          <a:xfrm>
            <a:off x="1430935" y="2373004"/>
            <a:ext cx="10001069" cy="150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5195888" algn="l"/>
                <a:tab pos="6008688" algn="l"/>
                <a:tab pos="6996113" algn="l"/>
              </a:tabLst>
            </a:pPr>
            <a:r>
              <a:rPr lang="zh-TW" altLang="en-US" sz="4000" dirty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由於酒精可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sz="4000" u="sng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溶解</a:t>
            </a:r>
            <a:r>
              <a:rPr lang="zh-TW" altLang="en-US" sz="4000" dirty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出來，故酒精的顏色會由透明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變成</a:t>
            </a:r>
            <a:r>
              <a:rPr lang="en-US" altLang="zh-TW" sz="4000" u="sng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4000" dirty="0">
              <a:solidFill>
                <a:srgbClr val="22228B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8957DFEC-F02B-EE2C-6149-6375EC936A1C}"/>
              </a:ext>
            </a:extLst>
          </p:cNvPr>
          <p:cNvGrpSpPr/>
          <p:nvPr/>
        </p:nvGrpSpPr>
        <p:grpSpPr>
          <a:xfrm>
            <a:off x="1430935" y="3130302"/>
            <a:ext cx="10001069" cy="2194573"/>
            <a:chOff x="1467031" y="1673035"/>
            <a:chExt cx="10001069" cy="2194573"/>
          </a:xfrm>
        </p:grpSpPr>
        <p:cxnSp>
          <p:nvCxnSpPr>
            <p:cNvPr id="7" name="直線接點 6">
              <a:extLst>
                <a:ext uri="{FF2B5EF4-FFF2-40B4-BE49-F238E27FC236}">
                  <a16:creationId xmlns="" xmlns:a16="http://schemas.microsoft.com/office/drawing/2014/main" id="{A1D0C834-2760-67EB-1BCC-692CEF4DD9FB}"/>
                </a:ext>
              </a:extLst>
            </p:cNvPr>
            <p:cNvCxnSpPr/>
            <p:nvPr/>
          </p:nvCxnSpPr>
          <p:spPr bwMode="auto">
            <a:xfrm>
              <a:off x="1467031" y="1673035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線接點 7">
              <a:extLst>
                <a:ext uri="{FF2B5EF4-FFF2-40B4-BE49-F238E27FC236}">
                  <a16:creationId xmlns="" xmlns:a16="http://schemas.microsoft.com/office/drawing/2014/main" id="{418C4F54-121E-A54F-C48F-CB8D5764F4C6}"/>
                </a:ext>
              </a:extLst>
            </p:cNvPr>
            <p:cNvCxnSpPr/>
            <p:nvPr/>
          </p:nvCxnSpPr>
          <p:spPr bwMode="auto">
            <a:xfrm>
              <a:off x="1467031" y="2404559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線接點 8">
              <a:extLst>
                <a:ext uri="{FF2B5EF4-FFF2-40B4-BE49-F238E27FC236}">
                  <a16:creationId xmlns="" xmlns:a16="http://schemas.microsoft.com/office/drawing/2014/main" id="{BCA91CC9-EBD6-56BA-4562-A9BC70A8AA8B}"/>
                </a:ext>
              </a:extLst>
            </p:cNvPr>
            <p:cNvCxnSpPr/>
            <p:nvPr/>
          </p:nvCxnSpPr>
          <p:spPr bwMode="auto">
            <a:xfrm>
              <a:off x="1467031" y="3136083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線接點 9">
              <a:extLst>
                <a:ext uri="{FF2B5EF4-FFF2-40B4-BE49-F238E27FC236}">
                  <a16:creationId xmlns="" xmlns:a16="http://schemas.microsoft.com/office/drawing/2014/main" id="{79CF9558-E0E8-3908-0708-538323660309}"/>
                </a:ext>
              </a:extLst>
            </p:cNvPr>
            <p:cNvCxnSpPr/>
            <p:nvPr/>
          </p:nvCxnSpPr>
          <p:spPr bwMode="auto">
            <a:xfrm>
              <a:off x="1467031" y="3867608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40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ED666BE-4BC1-6AD5-E52C-B14BE89FE729}"/>
              </a:ext>
            </a:extLst>
          </p:cNvPr>
          <p:cNvSpPr/>
          <p:nvPr/>
        </p:nvSpPr>
        <p:spPr>
          <a:xfrm>
            <a:off x="4803855" y="2394136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葉綠素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ED666BE-4BC1-6AD5-E52C-B14BE89FE729}"/>
              </a:ext>
            </a:extLst>
          </p:cNvPr>
          <p:cNvSpPr/>
          <p:nvPr/>
        </p:nvSpPr>
        <p:spPr>
          <a:xfrm>
            <a:off x="5883343" y="317277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綠色</a:t>
            </a:r>
          </a:p>
        </p:txBody>
      </p:sp>
    </p:spTree>
    <p:extLst>
      <p:ext uri="{BB962C8B-B14F-4D97-AF65-F5344CB8AC3E}">
        <p14:creationId xmlns:p14="http://schemas.microsoft.com/office/powerpoint/2010/main" val="9375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8957DFEC-F02B-EE2C-6149-6375EC936A1C}"/>
              </a:ext>
            </a:extLst>
          </p:cNvPr>
          <p:cNvGrpSpPr/>
          <p:nvPr/>
        </p:nvGrpSpPr>
        <p:grpSpPr>
          <a:xfrm>
            <a:off x="1430935" y="3166398"/>
            <a:ext cx="10001069" cy="2194573"/>
            <a:chOff x="1467031" y="1673035"/>
            <a:chExt cx="10001069" cy="2194573"/>
          </a:xfrm>
        </p:grpSpPr>
        <p:cxnSp>
          <p:nvCxnSpPr>
            <p:cNvPr id="7" name="直線接點 6">
              <a:extLst>
                <a:ext uri="{FF2B5EF4-FFF2-40B4-BE49-F238E27FC236}">
                  <a16:creationId xmlns="" xmlns:a16="http://schemas.microsoft.com/office/drawing/2014/main" id="{A1D0C834-2760-67EB-1BCC-692CEF4DD9FB}"/>
                </a:ext>
              </a:extLst>
            </p:cNvPr>
            <p:cNvCxnSpPr/>
            <p:nvPr/>
          </p:nvCxnSpPr>
          <p:spPr bwMode="auto">
            <a:xfrm>
              <a:off x="1467031" y="1673035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線接點 7">
              <a:extLst>
                <a:ext uri="{FF2B5EF4-FFF2-40B4-BE49-F238E27FC236}">
                  <a16:creationId xmlns="" xmlns:a16="http://schemas.microsoft.com/office/drawing/2014/main" id="{418C4F54-121E-A54F-C48F-CB8D5764F4C6}"/>
                </a:ext>
              </a:extLst>
            </p:cNvPr>
            <p:cNvCxnSpPr/>
            <p:nvPr/>
          </p:nvCxnSpPr>
          <p:spPr bwMode="auto">
            <a:xfrm>
              <a:off x="1467031" y="2404559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線接點 8">
              <a:extLst>
                <a:ext uri="{FF2B5EF4-FFF2-40B4-BE49-F238E27FC236}">
                  <a16:creationId xmlns="" xmlns:a16="http://schemas.microsoft.com/office/drawing/2014/main" id="{BCA91CC9-EBD6-56BA-4562-A9BC70A8AA8B}"/>
                </a:ext>
              </a:extLst>
            </p:cNvPr>
            <p:cNvCxnSpPr/>
            <p:nvPr/>
          </p:nvCxnSpPr>
          <p:spPr bwMode="auto">
            <a:xfrm>
              <a:off x="1467031" y="3136083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線接點 9">
              <a:extLst>
                <a:ext uri="{FF2B5EF4-FFF2-40B4-BE49-F238E27FC236}">
                  <a16:creationId xmlns="" xmlns:a16="http://schemas.microsoft.com/office/drawing/2014/main" id="{79CF9558-E0E8-3908-0708-538323660309}"/>
                </a:ext>
              </a:extLst>
            </p:cNvPr>
            <p:cNvCxnSpPr/>
            <p:nvPr/>
          </p:nvCxnSpPr>
          <p:spPr bwMode="auto">
            <a:xfrm>
              <a:off x="1467031" y="3867608"/>
              <a:ext cx="1000106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40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490464" y="926646"/>
            <a:ext cx="11011723" cy="5259529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葉片滴上碘液後，未包裹鋁箔的葉片顏色與其他部位有何差異？想想看這是為什麼？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endParaRPr lang="zh-TW" alt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C26FD8BD-1DFF-ED13-FCA5-72C91E997C7A}"/>
              </a:ext>
            </a:extLst>
          </p:cNvPr>
          <p:cNvSpPr txBox="1"/>
          <p:nvPr/>
        </p:nvSpPr>
        <p:spPr>
          <a:xfrm>
            <a:off x="1430935" y="2373004"/>
            <a:ext cx="100010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5195888" algn="l"/>
                <a:tab pos="6008688" algn="l"/>
                <a:tab pos="6996113" algn="l"/>
                <a:tab pos="9680575" algn="l"/>
              </a:tabLst>
            </a:pPr>
            <a:r>
              <a:rPr lang="zh-TW" altLang="en-US" sz="4000" dirty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滴上碘液後，未包裹鋁箔的部位會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呈</a:t>
            </a:r>
            <a:r>
              <a:rPr lang="en-US" altLang="zh-TW" sz="4000" u="sng" dirty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endParaRPr lang="en-US" altLang="zh-TW" sz="4000" u="sng" dirty="0" smtClean="0">
              <a:solidFill>
                <a:srgbClr val="22228B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646738" algn="l"/>
                <a:tab pos="6008688" algn="l"/>
                <a:tab pos="6996113" algn="l"/>
                <a:tab pos="9680575" algn="l"/>
              </a:tabLst>
            </a:pP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色</a:t>
            </a:r>
            <a:r>
              <a:rPr lang="zh-TW" altLang="en-US" sz="4000" dirty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，其他部分則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4000" u="sng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色。</a:t>
            </a:r>
            <a:endParaRPr lang="en-US" altLang="zh-TW" sz="4000" dirty="0" smtClean="0">
              <a:solidFill>
                <a:srgbClr val="22228B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3411538" algn="l"/>
                <a:tab pos="5646738" algn="l"/>
                <a:tab pos="6008688" algn="l"/>
                <a:tab pos="7983538" algn="l"/>
                <a:tab pos="9680575" algn="l"/>
              </a:tabLst>
            </a:pP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表示</a:t>
            </a:r>
            <a:r>
              <a:rPr lang="zh-TW" altLang="en-US" sz="4000" dirty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未包裹鋁箔的部位，葉綠體可吸收日光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進行</a:t>
            </a:r>
            <a:r>
              <a:rPr lang="en-US" altLang="zh-TW" sz="4000" u="sng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4000" dirty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最後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形成</a:t>
            </a:r>
            <a:r>
              <a:rPr lang="en-US" altLang="zh-TW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4000" u="sng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4000" dirty="0" smtClean="0">
                <a:solidFill>
                  <a:srgbClr val="22228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4000" dirty="0">
              <a:solidFill>
                <a:srgbClr val="22228B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ED666BE-4BC1-6AD5-E52C-B14BE89FE729}"/>
              </a:ext>
            </a:extLst>
          </p:cNvPr>
          <p:cNvSpPr/>
          <p:nvPr/>
        </p:nvSpPr>
        <p:spPr>
          <a:xfrm>
            <a:off x="9808481" y="241302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藍黑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ED666BE-4BC1-6AD5-E52C-B14BE89FE729}"/>
              </a:ext>
            </a:extLst>
          </p:cNvPr>
          <p:cNvSpPr/>
          <p:nvPr/>
        </p:nvSpPr>
        <p:spPr>
          <a:xfrm>
            <a:off x="5782633" y="314993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黃褐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ED666BE-4BC1-6AD5-E52C-B14BE89FE729}"/>
              </a:ext>
            </a:extLst>
          </p:cNvPr>
          <p:cNvSpPr/>
          <p:nvPr/>
        </p:nvSpPr>
        <p:spPr>
          <a:xfrm>
            <a:off x="2625777" y="459406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光合作用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3ED666BE-4BC1-6AD5-E52C-B14BE89FE729}"/>
              </a:ext>
            </a:extLst>
          </p:cNvPr>
          <p:cNvSpPr/>
          <p:nvPr/>
        </p:nvSpPr>
        <p:spPr>
          <a:xfrm>
            <a:off x="7938004" y="461275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澱粉</a:t>
            </a:r>
          </a:p>
        </p:txBody>
      </p:sp>
    </p:spTree>
    <p:extLst>
      <p:ext uri="{BB962C8B-B14F-4D97-AF65-F5344CB8AC3E}">
        <p14:creationId xmlns:p14="http://schemas.microsoft.com/office/powerpoint/2010/main" val="10765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40</a:t>
            </a:r>
            <a:endParaRPr lang="zh-TW" altLang="en-US" dirty="0"/>
          </a:p>
        </p:txBody>
      </p:sp>
      <p:sp>
        <p:nvSpPr>
          <p:cNvPr id="3" name="文字版面配置區 4">
            <a:extLst>
              <a:ext uri="{FF2B5EF4-FFF2-40B4-BE49-F238E27FC236}">
                <a16:creationId xmlns="" xmlns:a16="http://schemas.microsoft.com/office/drawing/2014/main" id="{54CBB209-9D07-7543-00AA-609317394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656" y="926646"/>
            <a:ext cx="11168133" cy="5259529"/>
          </a:xfrm>
        </p:spPr>
        <p:txBody>
          <a:bodyPr/>
          <a:lstStyle/>
          <a:p>
            <a:pPr algn="just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進階延伸題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若在葉片上、下表皮抹上凡士林蓋住葉片氣孔，將植物放於陽光下並適時澆水，推測此葉片是否還能進行光合作用？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7425" indent="-987425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無法進行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光合作用，因為光合作用的原料之一：二氧化碳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無法由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氣孔進入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植物體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05549A9F-B57F-BEA6-3013-379DE517C93A}"/>
              </a:ext>
            </a:extLst>
          </p:cNvPr>
          <p:cNvSpPr txBox="1"/>
          <p:nvPr/>
        </p:nvSpPr>
        <p:spPr>
          <a:xfrm>
            <a:off x="3127291" y="3247838"/>
            <a:ext cx="575623" cy="655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</a:pPr>
            <a:r>
              <a:rPr lang="zh-TW" altLang="en-US" sz="36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</a:t>
            </a:r>
            <a:endParaRPr lang="zh-TW" altLang="en-US" sz="3600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05549A9F-B57F-BEA6-3013-379DE517C93A}"/>
              </a:ext>
            </a:extLst>
          </p:cNvPr>
          <p:cNvSpPr txBox="1"/>
          <p:nvPr/>
        </p:nvSpPr>
        <p:spPr>
          <a:xfrm>
            <a:off x="8316149" y="3988539"/>
            <a:ext cx="575623" cy="655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</a:pPr>
            <a:r>
              <a:rPr lang="zh-TW" altLang="en-US" sz="36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</a:t>
            </a:r>
            <a:endParaRPr lang="zh-TW" altLang="en-US" sz="3600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47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2"/>
          <p:cNvSpPr>
            <a:spLocks noGrp="1"/>
          </p:cNvSpPr>
          <p:nvPr>
            <p:ph type="body" sz="quarter" idx="18"/>
          </p:nvPr>
        </p:nvSpPr>
        <p:spPr>
          <a:xfrm>
            <a:off x="361496" y="776479"/>
            <a:ext cx="7844042" cy="2989405"/>
          </a:xfrm>
        </p:spPr>
        <p:txBody>
          <a:bodyPr/>
          <a:lstStyle/>
          <a:p>
            <a:pPr marL="742950" indent="-742950" algn="dist">
              <a:buFont typeface="+mj-lt"/>
              <a:buAutoNum type="arabicPeriod"/>
            </a:pP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怡君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做「光與光合作用」的實驗，如圖所示，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為覆蓋鋁箔區，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為未覆蓋區，實驗中有下列步驟：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滴加碘液、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2" name="Rectangle 141">
            <a:extLst>
              <a:ext uri="{FF2B5EF4-FFF2-40B4-BE49-F238E27FC236}">
                <a16:creationId xmlns="" xmlns:a16="http://schemas.microsoft.com/office/drawing/2014/main" id="{C8489A65-E648-92A0-FEB1-4868007D4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944" y="151423"/>
            <a:ext cx="7967423" cy="5889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5463" indent="-1795463">
              <a:lnSpc>
                <a:spcPct val="105000"/>
              </a:lnSpc>
              <a:spcBef>
                <a:spcPct val="15000"/>
              </a:spcBef>
              <a:tabLst>
                <a:tab pos="4222750" algn="l"/>
              </a:tabLst>
            </a:pPr>
            <a:r>
              <a:rPr lang="zh-TW" altLang="en-US" sz="3600" b="1" dirty="0">
                <a:solidFill>
                  <a:srgbClr val="9D644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實驗</a:t>
            </a:r>
            <a:r>
              <a:rPr lang="en-US" altLang="zh-TW" sz="3600" b="1" dirty="0">
                <a:solidFill>
                  <a:srgbClr val="9D644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3-3 </a:t>
            </a:r>
            <a:r>
              <a:rPr lang="zh-TW" altLang="en-US" sz="3600" b="1" dirty="0">
                <a:solidFill>
                  <a:srgbClr val="9D644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光與光合作用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778372A4-F975-CA1D-7B4C-C3FB9A17D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81" y="806559"/>
            <a:ext cx="2233129" cy="2828307"/>
          </a:xfrm>
          <a:prstGeom prst="rect">
            <a:avLst/>
          </a:prstGeom>
        </p:spPr>
      </p:pic>
      <p:sp>
        <p:nvSpPr>
          <p:cNvPr id="5" name="文字版面配置區 12">
            <a:extLst>
              <a:ext uri="{FF2B5EF4-FFF2-40B4-BE49-F238E27FC236}">
                <a16:creationId xmlns="" xmlns:a16="http://schemas.microsoft.com/office/drawing/2014/main" id="{FCA599D5-EAD4-7151-5900-4DC3AB0A9438}"/>
              </a:ext>
            </a:extLst>
          </p:cNvPr>
          <p:cNvSpPr txBox="1">
            <a:spLocks/>
          </p:cNvSpPr>
          <p:nvPr/>
        </p:nvSpPr>
        <p:spPr>
          <a:xfrm>
            <a:off x="1095422" y="3732125"/>
            <a:ext cx="10815842" cy="23423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4000" b="0" i="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滴加本氏液、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丙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酒精中隔水加熱、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在水中漂洗、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戊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以鋁箔包裹葉片、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葉片在水中加熱，試回答下列問題。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A3A3AD5F-16DB-6433-4521-2CE2D082E1BF}"/>
              </a:ext>
            </a:extLst>
          </p:cNvPr>
          <p:cNvGrpSpPr/>
          <p:nvPr/>
        </p:nvGrpSpPr>
        <p:grpSpPr>
          <a:xfrm>
            <a:off x="10457838" y="1584298"/>
            <a:ext cx="1250873" cy="584775"/>
            <a:chOff x="2413543" y="2589555"/>
            <a:chExt cx="1250873" cy="584775"/>
          </a:xfrm>
        </p:grpSpPr>
        <p:cxnSp>
          <p:nvCxnSpPr>
            <p:cNvPr id="7" name="直線接點 6">
              <a:extLst>
                <a:ext uri="{FF2B5EF4-FFF2-40B4-BE49-F238E27FC236}">
                  <a16:creationId xmlns="" xmlns:a16="http://schemas.microsoft.com/office/drawing/2014/main" id="{E68F77C1-C3F2-F405-8CAD-988F5169A395}"/>
                </a:ext>
              </a:extLst>
            </p:cNvPr>
            <p:cNvCxnSpPr>
              <a:endCxn id="8" idx="1"/>
            </p:cNvCxnSpPr>
            <p:nvPr/>
          </p:nvCxnSpPr>
          <p:spPr bwMode="auto">
            <a:xfrm>
              <a:off x="2413543" y="2881943"/>
              <a:ext cx="76965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4167810F-64A6-3D8E-F5C5-AEC68B59F9FB}"/>
                </a:ext>
              </a:extLst>
            </p:cNvPr>
            <p:cNvSpPr/>
            <p:nvPr/>
          </p:nvSpPr>
          <p:spPr>
            <a:xfrm>
              <a:off x="3183194" y="2589555"/>
              <a:ext cx="4812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A</a:t>
              </a:r>
              <a:endPara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="" xmlns:a16="http://schemas.microsoft.com/office/drawing/2014/main" id="{45977BD5-8A92-536B-BB4A-075E86589EA7}"/>
              </a:ext>
            </a:extLst>
          </p:cNvPr>
          <p:cNvGrpSpPr/>
          <p:nvPr/>
        </p:nvGrpSpPr>
        <p:grpSpPr>
          <a:xfrm>
            <a:off x="10371221" y="2077592"/>
            <a:ext cx="1315048" cy="584775"/>
            <a:chOff x="2326926" y="2589555"/>
            <a:chExt cx="1315048" cy="584775"/>
          </a:xfrm>
        </p:grpSpPr>
        <p:cxnSp>
          <p:nvCxnSpPr>
            <p:cNvPr id="14" name="直線接點 13">
              <a:extLst>
                <a:ext uri="{FF2B5EF4-FFF2-40B4-BE49-F238E27FC236}">
                  <a16:creationId xmlns="" xmlns:a16="http://schemas.microsoft.com/office/drawing/2014/main" id="{6DBAF436-90C3-BAC4-D62F-37263A3D415D}"/>
                </a:ext>
              </a:extLst>
            </p:cNvPr>
            <p:cNvCxnSpPr>
              <a:endCxn id="15" idx="1"/>
            </p:cNvCxnSpPr>
            <p:nvPr/>
          </p:nvCxnSpPr>
          <p:spPr bwMode="auto">
            <a:xfrm>
              <a:off x="2326926" y="2732675"/>
              <a:ext cx="856268" cy="1492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0ED522E-10AD-7434-ADB5-07C88933C81C}"/>
                </a:ext>
              </a:extLst>
            </p:cNvPr>
            <p:cNvSpPr/>
            <p:nvPr/>
          </p:nvSpPr>
          <p:spPr>
            <a:xfrm>
              <a:off x="3183194" y="2589555"/>
              <a:ext cx="4587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B</a:t>
              </a:r>
              <a:endPara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52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>
          <a:xfrm>
            <a:off x="1382484" y="925375"/>
            <a:ext cx="4870607" cy="7139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植物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盆（如日日春、繁星花、地瓜葉）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碘液少許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鋁箔（亦可使用黑紙或不透光膠布）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張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剪刀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藥用酒精適量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835938" y="979379"/>
            <a:ext cx="533766" cy="575677"/>
            <a:chOff x="589631" y="2041063"/>
            <a:chExt cx="533766" cy="575677"/>
          </a:xfrm>
        </p:grpSpPr>
        <p:sp>
          <p:nvSpPr>
            <p:cNvPr id="53" name="Google Shape;600;p3"/>
            <p:cNvSpPr/>
            <p:nvPr/>
          </p:nvSpPr>
          <p:spPr>
            <a:xfrm>
              <a:off x="589631" y="2081638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624;p3"/>
            <p:cNvSpPr/>
            <p:nvPr/>
          </p:nvSpPr>
          <p:spPr>
            <a:xfrm>
              <a:off x="631989" y="2041063"/>
              <a:ext cx="42983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F0CF5031-09AB-9249-778B-16F06304DE99}"/>
              </a:ext>
            </a:extLst>
          </p:cNvPr>
          <p:cNvGrpSpPr/>
          <p:nvPr/>
        </p:nvGrpSpPr>
        <p:grpSpPr>
          <a:xfrm>
            <a:off x="835938" y="2344863"/>
            <a:ext cx="533766" cy="575677"/>
            <a:chOff x="589631" y="2041063"/>
            <a:chExt cx="533766" cy="575677"/>
          </a:xfrm>
        </p:grpSpPr>
        <p:sp>
          <p:nvSpPr>
            <p:cNvPr id="5" name="Google Shape;600;p3">
              <a:extLst>
                <a:ext uri="{FF2B5EF4-FFF2-40B4-BE49-F238E27FC236}">
                  <a16:creationId xmlns="" xmlns:a16="http://schemas.microsoft.com/office/drawing/2014/main" id="{D3720DE0-4ADD-67C3-15D8-D297E1573F89}"/>
                </a:ext>
              </a:extLst>
            </p:cNvPr>
            <p:cNvSpPr/>
            <p:nvPr/>
          </p:nvSpPr>
          <p:spPr>
            <a:xfrm>
              <a:off x="589631" y="2081638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624;p3">
              <a:extLst>
                <a:ext uri="{FF2B5EF4-FFF2-40B4-BE49-F238E27FC236}">
                  <a16:creationId xmlns="" xmlns:a16="http://schemas.microsoft.com/office/drawing/2014/main" id="{37D17825-284E-2608-DD84-701346F64FB9}"/>
                </a:ext>
              </a:extLst>
            </p:cNvPr>
            <p:cNvSpPr/>
            <p:nvPr/>
          </p:nvSpPr>
          <p:spPr>
            <a:xfrm>
              <a:off x="631989" y="2041063"/>
              <a:ext cx="42983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4D02EB55-A35D-29AF-3A67-2FCDD5CF361D}"/>
              </a:ext>
            </a:extLst>
          </p:cNvPr>
          <p:cNvGrpSpPr/>
          <p:nvPr/>
        </p:nvGrpSpPr>
        <p:grpSpPr>
          <a:xfrm>
            <a:off x="835938" y="3047926"/>
            <a:ext cx="533766" cy="575677"/>
            <a:chOff x="589631" y="2041063"/>
            <a:chExt cx="533766" cy="575677"/>
          </a:xfrm>
        </p:grpSpPr>
        <p:sp>
          <p:nvSpPr>
            <p:cNvPr id="8" name="Google Shape;600;p3">
              <a:extLst>
                <a:ext uri="{FF2B5EF4-FFF2-40B4-BE49-F238E27FC236}">
                  <a16:creationId xmlns="" xmlns:a16="http://schemas.microsoft.com/office/drawing/2014/main" id="{04877AE2-4D74-A9F9-B8E7-44E6CD6CDEE9}"/>
                </a:ext>
              </a:extLst>
            </p:cNvPr>
            <p:cNvSpPr/>
            <p:nvPr/>
          </p:nvSpPr>
          <p:spPr>
            <a:xfrm>
              <a:off x="589631" y="2081638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24;p3">
              <a:extLst>
                <a:ext uri="{FF2B5EF4-FFF2-40B4-BE49-F238E27FC236}">
                  <a16:creationId xmlns="" xmlns:a16="http://schemas.microsoft.com/office/drawing/2014/main" id="{ABEAC1D0-E337-12B7-3948-4113D61BCDE8}"/>
                </a:ext>
              </a:extLst>
            </p:cNvPr>
            <p:cNvSpPr/>
            <p:nvPr/>
          </p:nvSpPr>
          <p:spPr>
            <a:xfrm>
              <a:off x="631989" y="2041063"/>
              <a:ext cx="42983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525587FA-BEFB-47BA-A6B1-8F10432F5550}"/>
              </a:ext>
            </a:extLst>
          </p:cNvPr>
          <p:cNvGrpSpPr/>
          <p:nvPr/>
        </p:nvGrpSpPr>
        <p:grpSpPr>
          <a:xfrm>
            <a:off x="835938" y="4404240"/>
            <a:ext cx="533766" cy="575677"/>
            <a:chOff x="589631" y="2041063"/>
            <a:chExt cx="533766" cy="575677"/>
          </a:xfrm>
        </p:grpSpPr>
        <p:sp>
          <p:nvSpPr>
            <p:cNvPr id="11" name="Google Shape;600;p3">
              <a:extLst>
                <a:ext uri="{FF2B5EF4-FFF2-40B4-BE49-F238E27FC236}">
                  <a16:creationId xmlns="" xmlns:a16="http://schemas.microsoft.com/office/drawing/2014/main" id="{02512E9D-19A1-DD5A-A089-1E406F033D93}"/>
                </a:ext>
              </a:extLst>
            </p:cNvPr>
            <p:cNvSpPr/>
            <p:nvPr/>
          </p:nvSpPr>
          <p:spPr>
            <a:xfrm>
              <a:off x="589631" y="2081638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24;p3">
              <a:extLst>
                <a:ext uri="{FF2B5EF4-FFF2-40B4-BE49-F238E27FC236}">
                  <a16:creationId xmlns="" xmlns:a16="http://schemas.microsoft.com/office/drawing/2014/main" id="{FBAEF768-4134-9D7B-B4AA-EA3ACD553E58}"/>
                </a:ext>
              </a:extLst>
            </p:cNvPr>
            <p:cNvSpPr/>
            <p:nvPr/>
          </p:nvSpPr>
          <p:spPr>
            <a:xfrm>
              <a:off x="631989" y="2041063"/>
              <a:ext cx="42983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文字版面配置區 2">
            <a:extLst>
              <a:ext uri="{FF2B5EF4-FFF2-40B4-BE49-F238E27FC236}">
                <a16:creationId xmlns="" xmlns:a16="http://schemas.microsoft.com/office/drawing/2014/main" id="{A2172616-045B-CF26-6861-E61FBCE35DEB}"/>
              </a:ext>
            </a:extLst>
          </p:cNvPr>
          <p:cNvSpPr txBox="1">
            <a:spLocks/>
          </p:cNvSpPr>
          <p:nvPr/>
        </p:nvSpPr>
        <p:spPr>
          <a:xfrm>
            <a:off x="7354252" y="925375"/>
            <a:ext cx="3959452" cy="7139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0" i="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水適量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500mL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燒杯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250mL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燒杯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培養皿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滴管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陶瓷纖維網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B339D625-04B2-1293-EBB7-F648F7BBA3CC}"/>
              </a:ext>
            </a:extLst>
          </p:cNvPr>
          <p:cNvGrpSpPr/>
          <p:nvPr/>
        </p:nvGrpSpPr>
        <p:grpSpPr>
          <a:xfrm>
            <a:off x="6806017" y="2619475"/>
            <a:ext cx="533766" cy="575677"/>
            <a:chOff x="589631" y="2041063"/>
            <a:chExt cx="533766" cy="575677"/>
          </a:xfrm>
        </p:grpSpPr>
        <p:sp>
          <p:nvSpPr>
            <p:cNvPr id="21" name="Google Shape;600;p3">
              <a:extLst>
                <a:ext uri="{FF2B5EF4-FFF2-40B4-BE49-F238E27FC236}">
                  <a16:creationId xmlns="" xmlns:a16="http://schemas.microsoft.com/office/drawing/2014/main" id="{2E609D74-A9FF-7F69-F335-697B47EB4FC4}"/>
                </a:ext>
              </a:extLst>
            </p:cNvPr>
            <p:cNvSpPr/>
            <p:nvPr/>
          </p:nvSpPr>
          <p:spPr>
            <a:xfrm>
              <a:off x="589631" y="2081638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24;p3">
              <a:extLst>
                <a:ext uri="{FF2B5EF4-FFF2-40B4-BE49-F238E27FC236}">
                  <a16:creationId xmlns="" xmlns:a16="http://schemas.microsoft.com/office/drawing/2014/main" id="{A4C0E71B-A1E4-B849-EE14-2CF3E7F9BAD5}"/>
                </a:ext>
              </a:extLst>
            </p:cNvPr>
            <p:cNvSpPr/>
            <p:nvPr/>
          </p:nvSpPr>
          <p:spPr>
            <a:xfrm>
              <a:off x="644021" y="2041063"/>
              <a:ext cx="42983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="" xmlns:a16="http://schemas.microsoft.com/office/drawing/2014/main" id="{F61C9879-AA8D-821B-427F-70C034212AC7}"/>
              </a:ext>
            </a:extLst>
          </p:cNvPr>
          <p:cNvGrpSpPr/>
          <p:nvPr/>
        </p:nvGrpSpPr>
        <p:grpSpPr>
          <a:xfrm>
            <a:off x="6806017" y="3439523"/>
            <a:ext cx="533766" cy="575677"/>
            <a:chOff x="589631" y="2041063"/>
            <a:chExt cx="533766" cy="575677"/>
          </a:xfrm>
        </p:grpSpPr>
        <p:sp>
          <p:nvSpPr>
            <p:cNvPr id="24" name="Google Shape;600;p3">
              <a:extLst>
                <a:ext uri="{FF2B5EF4-FFF2-40B4-BE49-F238E27FC236}">
                  <a16:creationId xmlns="" xmlns:a16="http://schemas.microsoft.com/office/drawing/2014/main" id="{7CB66CB8-F2A4-681C-15A7-495E1024593D}"/>
                </a:ext>
              </a:extLst>
            </p:cNvPr>
            <p:cNvSpPr/>
            <p:nvPr/>
          </p:nvSpPr>
          <p:spPr>
            <a:xfrm>
              <a:off x="589631" y="2081638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24;p3">
              <a:extLst>
                <a:ext uri="{FF2B5EF4-FFF2-40B4-BE49-F238E27FC236}">
                  <a16:creationId xmlns="" xmlns:a16="http://schemas.microsoft.com/office/drawing/2014/main" id="{D7732019-4001-BE0A-230B-0C88F70BDC8A}"/>
                </a:ext>
              </a:extLst>
            </p:cNvPr>
            <p:cNvSpPr/>
            <p:nvPr/>
          </p:nvSpPr>
          <p:spPr>
            <a:xfrm>
              <a:off x="656053" y="2041063"/>
              <a:ext cx="42983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B695FFB1-F1F6-9C1B-F10F-001A3D538728}"/>
              </a:ext>
            </a:extLst>
          </p:cNvPr>
          <p:cNvGrpSpPr/>
          <p:nvPr/>
        </p:nvGrpSpPr>
        <p:grpSpPr>
          <a:xfrm>
            <a:off x="6806017" y="979379"/>
            <a:ext cx="533766" cy="575677"/>
            <a:chOff x="589631" y="2041063"/>
            <a:chExt cx="533766" cy="575677"/>
          </a:xfrm>
        </p:grpSpPr>
        <p:sp>
          <p:nvSpPr>
            <p:cNvPr id="27" name="Google Shape;600;p3">
              <a:extLst>
                <a:ext uri="{FF2B5EF4-FFF2-40B4-BE49-F238E27FC236}">
                  <a16:creationId xmlns="" xmlns:a16="http://schemas.microsoft.com/office/drawing/2014/main" id="{0F1A2743-9E72-806D-F6F5-60426CC0840E}"/>
                </a:ext>
              </a:extLst>
            </p:cNvPr>
            <p:cNvSpPr/>
            <p:nvPr/>
          </p:nvSpPr>
          <p:spPr>
            <a:xfrm>
              <a:off x="589631" y="2081638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624;p3">
              <a:extLst>
                <a:ext uri="{FF2B5EF4-FFF2-40B4-BE49-F238E27FC236}">
                  <a16:creationId xmlns="" xmlns:a16="http://schemas.microsoft.com/office/drawing/2014/main" id="{0C0300AB-7FDF-FFC3-4009-D9E851928704}"/>
                </a:ext>
              </a:extLst>
            </p:cNvPr>
            <p:cNvSpPr/>
            <p:nvPr/>
          </p:nvSpPr>
          <p:spPr>
            <a:xfrm>
              <a:off x="644021" y="2041063"/>
              <a:ext cx="42983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="" xmlns:a16="http://schemas.microsoft.com/office/drawing/2014/main" id="{65770239-65F8-F867-E090-56AFAE52AC74}"/>
              </a:ext>
            </a:extLst>
          </p:cNvPr>
          <p:cNvGrpSpPr/>
          <p:nvPr/>
        </p:nvGrpSpPr>
        <p:grpSpPr>
          <a:xfrm>
            <a:off x="6806017" y="1799427"/>
            <a:ext cx="533766" cy="575677"/>
            <a:chOff x="589631" y="2053095"/>
            <a:chExt cx="533766" cy="575677"/>
          </a:xfrm>
        </p:grpSpPr>
        <p:sp>
          <p:nvSpPr>
            <p:cNvPr id="30" name="Google Shape;600;p3">
              <a:extLst>
                <a:ext uri="{FF2B5EF4-FFF2-40B4-BE49-F238E27FC236}">
                  <a16:creationId xmlns="" xmlns:a16="http://schemas.microsoft.com/office/drawing/2014/main" id="{62B5AD5B-84E0-8C54-1B41-19800F2F5292}"/>
                </a:ext>
              </a:extLst>
            </p:cNvPr>
            <p:cNvSpPr/>
            <p:nvPr/>
          </p:nvSpPr>
          <p:spPr>
            <a:xfrm>
              <a:off x="589631" y="2081638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24;p3">
              <a:extLst>
                <a:ext uri="{FF2B5EF4-FFF2-40B4-BE49-F238E27FC236}">
                  <a16:creationId xmlns="" xmlns:a16="http://schemas.microsoft.com/office/drawing/2014/main" id="{51DF02D4-AEC8-C2C3-363E-6E7F921406C8}"/>
                </a:ext>
              </a:extLst>
            </p:cNvPr>
            <p:cNvSpPr/>
            <p:nvPr/>
          </p:nvSpPr>
          <p:spPr>
            <a:xfrm>
              <a:off x="644021" y="2053095"/>
              <a:ext cx="42983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AD7E2385-0559-3112-4BF0-1AFEBCDBE687}"/>
              </a:ext>
            </a:extLst>
          </p:cNvPr>
          <p:cNvGrpSpPr/>
          <p:nvPr/>
        </p:nvGrpSpPr>
        <p:grpSpPr>
          <a:xfrm>
            <a:off x="835938" y="5146542"/>
            <a:ext cx="533766" cy="575677"/>
            <a:chOff x="589631" y="2041063"/>
            <a:chExt cx="533766" cy="575677"/>
          </a:xfrm>
        </p:grpSpPr>
        <p:sp>
          <p:nvSpPr>
            <p:cNvPr id="14" name="Google Shape;600;p3">
              <a:extLst>
                <a:ext uri="{FF2B5EF4-FFF2-40B4-BE49-F238E27FC236}">
                  <a16:creationId xmlns="" xmlns:a16="http://schemas.microsoft.com/office/drawing/2014/main" id="{4BE1F3F1-5DBA-D052-FCE8-FE95E3321402}"/>
                </a:ext>
              </a:extLst>
            </p:cNvPr>
            <p:cNvSpPr/>
            <p:nvPr/>
          </p:nvSpPr>
          <p:spPr>
            <a:xfrm>
              <a:off x="589631" y="2081638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24;p3">
              <a:extLst>
                <a:ext uri="{FF2B5EF4-FFF2-40B4-BE49-F238E27FC236}">
                  <a16:creationId xmlns="" xmlns:a16="http://schemas.microsoft.com/office/drawing/2014/main" id="{4AC8D7F9-774D-102C-8B3F-B2023A65D9BB}"/>
                </a:ext>
              </a:extLst>
            </p:cNvPr>
            <p:cNvSpPr/>
            <p:nvPr/>
          </p:nvSpPr>
          <p:spPr>
            <a:xfrm>
              <a:off x="631989" y="2041063"/>
              <a:ext cx="42983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="" xmlns:a16="http://schemas.microsoft.com/office/drawing/2014/main" id="{E75D7C39-2150-6DC7-9200-7FB6E4B6352A}"/>
              </a:ext>
            </a:extLst>
          </p:cNvPr>
          <p:cNvGrpSpPr/>
          <p:nvPr/>
        </p:nvGrpSpPr>
        <p:grpSpPr>
          <a:xfrm>
            <a:off x="6686225" y="4259571"/>
            <a:ext cx="773351" cy="575677"/>
            <a:chOff x="6192930" y="3948595"/>
            <a:chExt cx="773351" cy="575677"/>
          </a:xfrm>
        </p:grpSpPr>
        <p:sp>
          <p:nvSpPr>
            <p:cNvPr id="17" name="Google Shape;600;p3">
              <a:extLst>
                <a:ext uri="{FF2B5EF4-FFF2-40B4-BE49-F238E27FC236}">
                  <a16:creationId xmlns="" xmlns:a16="http://schemas.microsoft.com/office/drawing/2014/main" id="{47FAD19E-E4E7-958C-0399-4B4C6D534B48}"/>
                </a:ext>
              </a:extLst>
            </p:cNvPr>
            <p:cNvSpPr/>
            <p:nvPr/>
          </p:nvSpPr>
          <p:spPr>
            <a:xfrm>
              <a:off x="6332961" y="3989170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24;p3">
              <a:extLst>
                <a:ext uri="{FF2B5EF4-FFF2-40B4-BE49-F238E27FC236}">
                  <a16:creationId xmlns="" xmlns:a16="http://schemas.microsoft.com/office/drawing/2014/main" id="{60BA7BDA-C026-F46F-E08A-01A5914A80E5}"/>
                </a:ext>
              </a:extLst>
            </p:cNvPr>
            <p:cNvSpPr/>
            <p:nvPr/>
          </p:nvSpPr>
          <p:spPr>
            <a:xfrm>
              <a:off x="6192930" y="3948595"/>
              <a:ext cx="773351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="" xmlns:a16="http://schemas.microsoft.com/office/drawing/2014/main" id="{62231A6A-B1D5-555B-0FBC-759073BC8E4D}"/>
              </a:ext>
            </a:extLst>
          </p:cNvPr>
          <p:cNvGrpSpPr/>
          <p:nvPr/>
        </p:nvGrpSpPr>
        <p:grpSpPr>
          <a:xfrm>
            <a:off x="6729291" y="5079617"/>
            <a:ext cx="687218" cy="575677"/>
            <a:chOff x="6253091" y="4747794"/>
            <a:chExt cx="687218" cy="575677"/>
          </a:xfrm>
        </p:grpSpPr>
        <p:sp>
          <p:nvSpPr>
            <p:cNvPr id="34" name="Google Shape;600;p3">
              <a:extLst>
                <a:ext uri="{FF2B5EF4-FFF2-40B4-BE49-F238E27FC236}">
                  <a16:creationId xmlns="" xmlns:a16="http://schemas.microsoft.com/office/drawing/2014/main" id="{53FDEF06-5F38-9E3F-817F-C81768C0F89D}"/>
                </a:ext>
              </a:extLst>
            </p:cNvPr>
            <p:cNvSpPr/>
            <p:nvPr/>
          </p:nvSpPr>
          <p:spPr>
            <a:xfrm>
              <a:off x="6332961" y="4788369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624;p3">
              <a:extLst>
                <a:ext uri="{FF2B5EF4-FFF2-40B4-BE49-F238E27FC236}">
                  <a16:creationId xmlns="" xmlns:a16="http://schemas.microsoft.com/office/drawing/2014/main" id="{BFCCF93C-7484-DA1F-9EDB-AA8392B773F5}"/>
                </a:ext>
              </a:extLst>
            </p:cNvPr>
            <p:cNvSpPr/>
            <p:nvPr/>
          </p:nvSpPr>
          <p:spPr>
            <a:xfrm>
              <a:off x="6253091" y="4747794"/>
              <a:ext cx="687218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171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AA28F5B-1A26-9600-78C3-6626BC6EA5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版面配置區 11">
            <a:extLst>
              <a:ext uri="{FF2B5EF4-FFF2-40B4-BE49-F238E27FC236}">
                <a16:creationId xmlns="" xmlns:a16="http://schemas.microsoft.com/office/drawing/2014/main" id="{430D2E3F-1A3F-3505-0506-947CCAF926A6}"/>
              </a:ext>
            </a:extLst>
          </p:cNvPr>
          <p:cNvSpPr txBox="1">
            <a:spLocks/>
          </p:cNvSpPr>
          <p:nvPr/>
        </p:nvSpPr>
        <p:spPr>
          <a:xfrm>
            <a:off x="2133601" y="813808"/>
            <a:ext cx="9551157" cy="2380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實驗過程中，下列的變因設定何者</a:t>
            </a:r>
            <a:r>
              <a:rPr lang="zh-TW" altLang="en-US" sz="4000" u="dbl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錯誤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？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(A)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操作變因：葉片是否照光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(B)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控制變因：同一葉片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應變變因：葉片是否有澱粉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(D)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應變變因：鋁箔是否可遮光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5B69ECB1-5C8D-C5F7-6AD2-9BEFFD5D4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55" y="1613888"/>
            <a:ext cx="1860645" cy="56849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93A9F49-1868-20CF-F30A-211E6ADD1177}"/>
              </a:ext>
            </a:extLst>
          </p:cNvPr>
          <p:cNvSpPr/>
          <p:nvPr/>
        </p:nvSpPr>
        <p:spPr>
          <a:xfrm>
            <a:off x="438859" y="1610733"/>
            <a:ext cx="11451280" cy="29820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此實驗目的為測試光對光合作用的重要性，操作變因為葉片是否照光（是否以鋁箔包覆），應變變因為實驗後葉片是否有澱粉，其餘變因皆為控制變因。故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(D)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為錯誤。</a:t>
            </a:r>
          </a:p>
        </p:txBody>
      </p:sp>
    </p:spTree>
    <p:extLst>
      <p:ext uri="{BB962C8B-B14F-4D97-AF65-F5344CB8AC3E}">
        <p14:creationId xmlns:p14="http://schemas.microsoft.com/office/powerpoint/2010/main" val="40787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AA28F5B-1A26-9600-78C3-6626BC6EA5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版面配置區 11">
            <a:extLst>
              <a:ext uri="{FF2B5EF4-FFF2-40B4-BE49-F238E27FC236}">
                <a16:creationId xmlns="" xmlns:a16="http://schemas.microsoft.com/office/drawing/2014/main" id="{430D2E3F-1A3F-3505-0506-947CCAF926A6}"/>
              </a:ext>
            </a:extLst>
          </p:cNvPr>
          <p:cNvSpPr txBox="1">
            <a:spLocks/>
          </p:cNvSpPr>
          <p:nvPr/>
        </p:nvSpPr>
        <p:spPr>
          <a:xfrm>
            <a:off x="2133601" y="813808"/>
            <a:ext cx="9948845" cy="2380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實驗過程中，正確的先後步驟排序應為何？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  <a:tabLst>
                <a:tab pos="4668838" algn="l"/>
              </a:tabLst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(A)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戊己丙丁甲 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(B)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戊己丙丁乙　　　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  <a:tabLst>
                <a:tab pos="4668838" algn="l"/>
              </a:tabLst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戊丁己丙甲 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(D)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戊丁己丙乙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F529966-0924-309E-6F77-5A4C2107A8F6}"/>
              </a:ext>
            </a:extLst>
          </p:cNvPr>
          <p:cNvSpPr/>
          <p:nvPr/>
        </p:nvSpPr>
        <p:spPr>
          <a:xfrm>
            <a:off x="430808" y="3042263"/>
            <a:ext cx="9948845" cy="76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</a:t>
            </a:r>
            <a:r>
              <a:rPr lang="en-US" altLang="zh-TW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P38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可知正確實驗步驟。</a:t>
            </a:r>
          </a:p>
        </p:txBody>
      </p:sp>
    </p:spTree>
    <p:extLst>
      <p:ext uri="{BB962C8B-B14F-4D97-AF65-F5344CB8AC3E}">
        <p14:creationId xmlns:p14="http://schemas.microsoft.com/office/powerpoint/2010/main" val="20195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AA28F5B-1A26-9600-78C3-6626BC6EA5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版面配置區 11">
            <a:extLst>
              <a:ext uri="{FF2B5EF4-FFF2-40B4-BE49-F238E27FC236}">
                <a16:creationId xmlns="" xmlns:a16="http://schemas.microsoft.com/office/drawing/2014/main" id="{430D2E3F-1A3F-3505-0506-947CCAF926A6}"/>
              </a:ext>
            </a:extLst>
          </p:cNvPr>
          <p:cNvSpPr txBox="1">
            <a:spLocks/>
          </p:cNvSpPr>
          <p:nvPr/>
        </p:nvSpPr>
        <p:spPr>
          <a:xfrm>
            <a:off x="2133601" y="813808"/>
            <a:ext cx="9948845" cy="2380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此實驗的結果中，圖中的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部分應該是呈現何種顏色？　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  <a:tabLst>
                <a:tab pos="3681413" algn="l"/>
              </a:tabLst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(A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白色　　　 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(B)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綠色　　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  <a:tabLst>
                <a:tab pos="3681413" algn="l"/>
              </a:tabLst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黃褐色 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(D)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藍黑色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F529966-0924-309E-6F77-5A4C2107A8F6}"/>
              </a:ext>
            </a:extLst>
          </p:cNvPr>
          <p:cNvSpPr/>
          <p:nvPr/>
        </p:nvSpPr>
        <p:spPr>
          <a:xfrm>
            <a:off x="430808" y="3872441"/>
            <a:ext cx="10698403" cy="150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部分未遮光，可行光合作用產生澱粉，故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部分實驗結果應呈現藍黑色。</a:t>
            </a:r>
          </a:p>
        </p:txBody>
      </p:sp>
    </p:spTree>
    <p:extLst>
      <p:ext uri="{BB962C8B-B14F-4D97-AF65-F5344CB8AC3E}">
        <p14:creationId xmlns:p14="http://schemas.microsoft.com/office/powerpoint/2010/main" val="9973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AA28F5B-1A26-9600-78C3-6626BC6EA5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版面配置區 11">
            <a:extLst>
              <a:ext uri="{FF2B5EF4-FFF2-40B4-BE49-F238E27FC236}">
                <a16:creationId xmlns="" xmlns:a16="http://schemas.microsoft.com/office/drawing/2014/main" id="{430D2E3F-1A3F-3505-0506-947CCAF926A6}"/>
              </a:ext>
            </a:extLst>
          </p:cNvPr>
          <p:cNvSpPr txBox="1">
            <a:spLocks/>
          </p:cNvSpPr>
          <p:nvPr/>
        </p:nvSpPr>
        <p:spPr>
          <a:xfrm>
            <a:off x="2133601" y="813808"/>
            <a:ext cx="9334499" cy="2380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將葉片在水中加熱數分鐘，其主要目的為何？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  <a:tabLst>
                <a:tab pos="4619625" algn="l"/>
              </a:tabLst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(A)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軟化葉片 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(B)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活化細胞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  <a:tabLst>
                <a:tab pos="4619625" algn="l"/>
              </a:tabLst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殺死葉綠素 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(D)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消毒殺菌</a:t>
            </a:r>
            <a:endParaRPr lang="en-US" altLang="zh-TW" sz="4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F529966-0924-309E-6F77-5A4C2107A8F6}"/>
              </a:ext>
            </a:extLst>
          </p:cNvPr>
          <p:cNvSpPr/>
          <p:nvPr/>
        </p:nvSpPr>
        <p:spPr>
          <a:xfrm>
            <a:off x="430808" y="3872441"/>
            <a:ext cx="10698403" cy="76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由實驗步驟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可知，目的為軟化葉片。</a:t>
            </a:r>
          </a:p>
        </p:txBody>
      </p:sp>
    </p:spTree>
    <p:extLst>
      <p:ext uri="{BB962C8B-B14F-4D97-AF65-F5344CB8AC3E}">
        <p14:creationId xmlns:p14="http://schemas.microsoft.com/office/powerpoint/2010/main" val="15380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AA28F5B-1A26-9600-78C3-6626BC6EA5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版面配置區 11">
            <a:extLst>
              <a:ext uri="{FF2B5EF4-FFF2-40B4-BE49-F238E27FC236}">
                <a16:creationId xmlns="" xmlns:a16="http://schemas.microsoft.com/office/drawing/2014/main" id="{430D2E3F-1A3F-3505-0506-947CCAF926A6}"/>
              </a:ext>
            </a:extLst>
          </p:cNvPr>
          <p:cNvSpPr txBox="1">
            <a:spLocks/>
          </p:cNvSpPr>
          <p:nvPr/>
        </p:nvSpPr>
        <p:spPr>
          <a:xfrm>
            <a:off x="2133601" y="813808"/>
            <a:ext cx="9334499" cy="2380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實驗中，將葉片放在酒精加熱，下列哪一個裝置才是正確的？</a:t>
            </a:r>
            <a:endParaRPr lang="en-US" altLang="zh-TW" sz="4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F529966-0924-309E-6F77-5A4C2107A8F6}"/>
              </a:ext>
            </a:extLst>
          </p:cNvPr>
          <p:cNvSpPr/>
          <p:nvPr/>
        </p:nvSpPr>
        <p:spPr>
          <a:xfrm>
            <a:off x="430809" y="5143800"/>
            <a:ext cx="7870980" cy="150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放入酒精中再隔水加熱，避免酒精蒸氣與火焰接觸，引起燃燒。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4563E361-E7E3-9474-7865-FE87ACB47A91}"/>
              </a:ext>
            </a:extLst>
          </p:cNvPr>
          <p:cNvSpPr txBox="1"/>
          <p:nvPr/>
        </p:nvSpPr>
        <p:spPr>
          <a:xfrm>
            <a:off x="433135" y="2168769"/>
            <a:ext cx="827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(A)</a:t>
            </a:r>
            <a:endParaRPr lang="zh-TW" altLang="en-US" sz="4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4C1FF4A3-DED3-93BF-57C9-57F42E89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5900" r="82403" b="8695"/>
          <a:stretch/>
        </p:blipFill>
        <p:spPr>
          <a:xfrm>
            <a:off x="1152017" y="2272854"/>
            <a:ext cx="1963168" cy="2959769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3B631ABF-EBBC-7186-BC55-47610E964318}"/>
              </a:ext>
            </a:extLst>
          </p:cNvPr>
          <p:cNvSpPr txBox="1"/>
          <p:nvPr/>
        </p:nvSpPr>
        <p:spPr>
          <a:xfrm>
            <a:off x="3322044" y="2168769"/>
            <a:ext cx="827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(B)</a:t>
            </a:r>
            <a:endParaRPr lang="zh-TW" altLang="en-US" sz="4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06A8136F-530A-90D1-5F44-20A8136485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5" t="5900" r="55211" b="8695"/>
          <a:stretch/>
        </p:blipFill>
        <p:spPr>
          <a:xfrm>
            <a:off x="4040926" y="2272854"/>
            <a:ext cx="1963168" cy="295976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28637F89-6F01-B2ED-495A-8C9305412608}"/>
              </a:ext>
            </a:extLst>
          </p:cNvPr>
          <p:cNvSpPr txBox="1"/>
          <p:nvPr/>
        </p:nvSpPr>
        <p:spPr>
          <a:xfrm>
            <a:off x="6210953" y="2168769"/>
            <a:ext cx="827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(C)</a:t>
            </a:r>
            <a:endParaRPr lang="zh-TW" altLang="en-US" sz="4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1EF01050-94A2-79DE-7C7F-EFA622418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9" t="5900" r="27917" b="8695"/>
          <a:stretch/>
        </p:blipFill>
        <p:spPr>
          <a:xfrm>
            <a:off x="6929835" y="2272854"/>
            <a:ext cx="1963168" cy="2959769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75756815-B8F7-7D46-206B-6D47DABF7954}"/>
              </a:ext>
            </a:extLst>
          </p:cNvPr>
          <p:cNvSpPr txBox="1"/>
          <p:nvPr/>
        </p:nvSpPr>
        <p:spPr>
          <a:xfrm>
            <a:off x="9099863" y="2168769"/>
            <a:ext cx="827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(D)</a:t>
            </a:r>
            <a:endParaRPr lang="zh-TW" altLang="en-US" sz="4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1A8F7B04-708B-11E0-B38D-9F3E7C63D8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9" t="5900" r="827" b="8695"/>
          <a:stretch/>
        </p:blipFill>
        <p:spPr>
          <a:xfrm>
            <a:off x="9818745" y="2272854"/>
            <a:ext cx="1963168" cy="2959769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="" xmlns:a16="http://schemas.microsoft.com/office/drawing/2014/main" id="{26D57B11-98F0-81A0-3BFA-197F14EEBFB8}"/>
              </a:ext>
            </a:extLst>
          </p:cNvPr>
          <p:cNvGrpSpPr/>
          <p:nvPr/>
        </p:nvGrpSpPr>
        <p:grpSpPr>
          <a:xfrm>
            <a:off x="2372525" y="2980740"/>
            <a:ext cx="1205530" cy="584775"/>
            <a:chOff x="2413543" y="2589555"/>
            <a:chExt cx="1205530" cy="584775"/>
          </a:xfrm>
        </p:grpSpPr>
        <p:cxnSp>
          <p:nvCxnSpPr>
            <p:cNvPr id="22" name="直線接點 21">
              <a:extLst>
                <a:ext uri="{FF2B5EF4-FFF2-40B4-BE49-F238E27FC236}">
                  <a16:creationId xmlns="" xmlns:a16="http://schemas.microsoft.com/office/drawing/2014/main" id="{E168D33C-9A7F-41F6-C570-23A940D6A3CE}"/>
                </a:ext>
              </a:extLst>
            </p:cNvPr>
            <p:cNvCxnSpPr/>
            <p:nvPr/>
          </p:nvCxnSpPr>
          <p:spPr bwMode="auto">
            <a:xfrm>
              <a:off x="2413543" y="2881943"/>
              <a:ext cx="60852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8DE1EBA3-A37E-DAD6-F48D-A01926899326}"/>
                </a:ext>
              </a:extLst>
            </p:cNvPr>
            <p:cNvSpPr/>
            <p:nvPr/>
          </p:nvSpPr>
          <p:spPr>
            <a:xfrm>
              <a:off x="3024038" y="258955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水</a:t>
              </a: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="" xmlns:a16="http://schemas.microsoft.com/office/drawing/2014/main" id="{491C1C78-A817-2B14-F606-EC24454E0275}"/>
              </a:ext>
            </a:extLst>
          </p:cNvPr>
          <p:cNvGrpSpPr/>
          <p:nvPr/>
        </p:nvGrpSpPr>
        <p:grpSpPr>
          <a:xfrm>
            <a:off x="2372525" y="3517597"/>
            <a:ext cx="1225075" cy="913070"/>
            <a:chOff x="2372525" y="3517597"/>
            <a:chExt cx="1225075" cy="913070"/>
          </a:xfrm>
        </p:grpSpPr>
        <p:cxnSp>
          <p:nvCxnSpPr>
            <p:cNvPr id="26" name="直線接點 25">
              <a:extLst>
                <a:ext uri="{FF2B5EF4-FFF2-40B4-BE49-F238E27FC236}">
                  <a16:creationId xmlns="" xmlns:a16="http://schemas.microsoft.com/office/drawing/2014/main" id="{5EAAD6FE-B79F-9472-4F82-672AEF381032}"/>
                </a:ext>
              </a:extLst>
            </p:cNvPr>
            <p:cNvCxnSpPr/>
            <p:nvPr/>
          </p:nvCxnSpPr>
          <p:spPr bwMode="auto">
            <a:xfrm>
              <a:off x="2372525" y="3752738"/>
              <a:ext cx="60852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239718F6-3701-952A-7AA2-F4B878D5BF9D}"/>
                </a:ext>
              </a:extLst>
            </p:cNvPr>
            <p:cNvSpPr/>
            <p:nvPr/>
          </p:nvSpPr>
          <p:spPr>
            <a:xfrm>
              <a:off x="2920492" y="3517597"/>
              <a:ext cx="677108" cy="9130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酒精</a:t>
              </a: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="" xmlns:a16="http://schemas.microsoft.com/office/drawing/2014/main" id="{37D03087-AC13-6921-FB89-A9C0356F4789}"/>
              </a:ext>
            </a:extLst>
          </p:cNvPr>
          <p:cNvGrpSpPr/>
          <p:nvPr/>
        </p:nvGrpSpPr>
        <p:grpSpPr>
          <a:xfrm>
            <a:off x="601465" y="3194046"/>
            <a:ext cx="1206418" cy="913070"/>
            <a:chOff x="601465" y="3194046"/>
            <a:chExt cx="1206418" cy="913070"/>
          </a:xfrm>
        </p:grpSpPr>
        <p:cxnSp>
          <p:nvCxnSpPr>
            <p:cNvPr id="29" name="直線接點 28">
              <a:extLst>
                <a:ext uri="{FF2B5EF4-FFF2-40B4-BE49-F238E27FC236}">
                  <a16:creationId xmlns="" xmlns:a16="http://schemas.microsoft.com/office/drawing/2014/main" id="{DA5C5A40-A214-66D0-726C-B01EF8C9D431}"/>
                </a:ext>
              </a:extLst>
            </p:cNvPr>
            <p:cNvCxnSpPr/>
            <p:nvPr/>
          </p:nvCxnSpPr>
          <p:spPr bwMode="auto">
            <a:xfrm flipH="1">
              <a:off x="1199360" y="3682943"/>
              <a:ext cx="60852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B9952D44-28D6-37B7-ED5C-A2F1DB6C69B6}"/>
                </a:ext>
              </a:extLst>
            </p:cNvPr>
            <p:cNvSpPr/>
            <p:nvPr/>
          </p:nvSpPr>
          <p:spPr>
            <a:xfrm>
              <a:off x="601465" y="3194046"/>
              <a:ext cx="677108" cy="9130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葉子</a:t>
              </a: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="" xmlns:a16="http://schemas.microsoft.com/office/drawing/2014/main" id="{CFA3D150-6984-1176-6244-56C17AB2DF55}"/>
              </a:ext>
            </a:extLst>
          </p:cNvPr>
          <p:cNvGrpSpPr/>
          <p:nvPr/>
        </p:nvGrpSpPr>
        <p:grpSpPr>
          <a:xfrm>
            <a:off x="3493560" y="2867793"/>
            <a:ext cx="1499545" cy="913070"/>
            <a:chOff x="601465" y="3194046"/>
            <a:chExt cx="1499545" cy="913070"/>
          </a:xfrm>
        </p:grpSpPr>
        <p:cxnSp>
          <p:nvCxnSpPr>
            <p:cNvPr id="35" name="直線接點 34">
              <a:extLst>
                <a:ext uri="{FF2B5EF4-FFF2-40B4-BE49-F238E27FC236}">
                  <a16:creationId xmlns="" xmlns:a16="http://schemas.microsoft.com/office/drawing/2014/main" id="{4A04520D-90B7-902A-E8BE-B5C9089F69A9}"/>
                </a:ext>
              </a:extLst>
            </p:cNvPr>
            <p:cNvCxnSpPr/>
            <p:nvPr/>
          </p:nvCxnSpPr>
          <p:spPr bwMode="auto">
            <a:xfrm flipH="1">
              <a:off x="1199360" y="3682943"/>
              <a:ext cx="90165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D60C9F87-9270-48C2-C0E1-12E0F2BADDBE}"/>
                </a:ext>
              </a:extLst>
            </p:cNvPr>
            <p:cNvSpPr/>
            <p:nvPr/>
          </p:nvSpPr>
          <p:spPr>
            <a:xfrm>
              <a:off x="601465" y="3194046"/>
              <a:ext cx="677108" cy="9130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葉子</a:t>
              </a: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="" xmlns:a16="http://schemas.microsoft.com/office/drawing/2014/main" id="{BFDBA18A-08BF-7090-3658-D02D5D0D25E9}"/>
              </a:ext>
            </a:extLst>
          </p:cNvPr>
          <p:cNvGrpSpPr/>
          <p:nvPr/>
        </p:nvGrpSpPr>
        <p:grpSpPr>
          <a:xfrm>
            <a:off x="6382469" y="2876506"/>
            <a:ext cx="1462120" cy="913070"/>
            <a:chOff x="601465" y="3194046"/>
            <a:chExt cx="1462120" cy="913070"/>
          </a:xfrm>
        </p:grpSpPr>
        <p:cxnSp>
          <p:nvCxnSpPr>
            <p:cNvPr id="38" name="直線接點 37">
              <a:extLst>
                <a:ext uri="{FF2B5EF4-FFF2-40B4-BE49-F238E27FC236}">
                  <a16:creationId xmlns="" xmlns:a16="http://schemas.microsoft.com/office/drawing/2014/main" id="{89248EE0-FEB7-183B-D48F-70FE08AAA6B7}"/>
                </a:ext>
              </a:extLst>
            </p:cNvPr>
            <p:cNvCxnSpPr/>
            <p:nvPr/>
          </p:nvCxnSpPr>
          <p:spPr bwMode="auto">
            <a:xfrm flipH="1">
              <a:off x="1199360" y="3682943"/>
              <a:ext cx="86422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94249079-3393-2F78-C7D1-B5FCC66E8EDD}"/>
                </a:ext>
              </a:extLst>
            </p:cNvPr>
            <p:cNvSpPr/>
            <p:nvPr/>
          </p:nvSpPr>
          <p:spPr>
            <a:xfrm>
              <a:off x="601465" y="3194046"/>
              <a:ext cx="677108" cy="9130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葉子</a:t>
              </a: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="" xmlns:a16="http://schemas.microsoft.com/office/drawing/2014/main" id="{0140C337-43C2-A724-5FDF-1BA395710B34}"/>
              </a:ext>
            </a:extLst>
          </p:cNvPr>
          <p:cNvGrpSpPr/>
          <p:nvPr/>
        </p:nvGrpSpPr>
        <p:grpSpPr>
          <a:xfrm>
            <a:off x="9271508" y="3226408"/>
            <a:ext cx="1206418" cy="913070"/>
            <a:chOff x="601465" y="3194046"/>
            <a:chExt cx="1206418" cy="913070"/>
          </a:xfrm>
        </p:grpSpPr>
        <p:cxnSp>
          <p:nvCxnSpPr>
            <p:cNvPr id="41" name="直線接點 40">
              <a:extLst>
                <a:ext uri="{FF2B5EF4-FFF2-40B4-BE49-F238E27FC236}">
                  <a16:creationId xmlns="" xmlns:a16="http://schemas.microsoft.com/office/drawing/2014/main" id="{4B22634B-C9C8-4C97-FE73-5B4ED89153FB}"/>
                </a:ext>
              </a:extLst>
            </p:cNvPr>
            <p:cNvCxnSpPr/>
            <p:nvPr/>
          </p:nvCxnSpPr>
          <p:spPr bwMode="auto">
            <a:xfrm flipH="1">
              <a:off x="1199360" y="3682943"/>
              <a:ext cx="60852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FFA3A723-03B9-7F0D-7436-FF89798C152F}"/>
                </a:ext>
              </a:extLst>
            </p:cNvPr>
            <p:cNvSpPr/>
            <p:nvPr/>
          </p:nvSpPr>
          <p:spPr>
            <a:xfrm>
              <a:off x="601465" y="3194046"/>
              <a:ext cx="677108" cy="9130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葉子</a:t>
              </a: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="" xmlns:a16="http://schemas.microsoft.com/office/drawing/2014/main" id="{0A13889B-8CAD-05EE-5337-98B156F899B5}"/>
              </a:ext>
            </a:extLst>
          </p:cNvPr>
          <p:cNvGrpSpPr/>
          <p:nvPr/>
        </p:nvGrpSpPr>
        <p:grpSpPr>
          <a:xfrm>
            <a:off x="5417742" y="3415940"/>
            <a:ext cx="1205530" cy="584775"/>
            <a:chOff x="2413543" y="2589555"/>
            <a:chExt cx="1205530" cy="584775"/>
          </a:xfrm>
        </p:grpSpPr>
        <p:cxnSp>
          <p:nvCxnSpPr>
            <p:cNvPr id="46" name="直線接點 45">
              <a:extLst>
                <a:ext uri="{FF2B5EF4-FFF2-40B4-BE49-F238E27FC236}">
                  <a16:creationId xmlns="" xmlns:a16="http://schemas.microsoft.com/office/drawing/2014/main" id="{F43D3377-50C1-853B-4CB6-B3402AB313BB}"/>
                </a:ext>
              </a:extLst>
            </p:cNvPr>
            <p:cNvCxnSpPr/>
            <p:nvPr/>
          </p:nvCxnSpPr>
          <p:spPr bwMode="auto">
            <a:xfrm>
              <a:off x="2413543" y="2881943"/>
              <a:ext cx="60852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0FAB8997-75BF-1DDE-3872-06761F4F0CC3}"/>
                </a:ext>
              </a:extLst>
            </p:cNvPr>
            <p:cNvSpPr/>
            <p:nvPr/>
          </p:nvSpPr>
          <p:spPr>
            <a:xfrm>
              <a:off x="3024038" y="258955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水</a:t>
              </a: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="" xmlns:a16="http://schemas.microsoft.com/office/drawing/2014/main" id="{8D1B8311-B7CF-25A7-9751-33DE5A6CC324}"/>
              </a:ext>
            </a:extLst>
          </p:cNvPr>
          <p:cNvGrpSpPr/>
          <p:nvPr/>
        </p:nvGrpSpPr>
        <p:grpSpPr>
          <a:xfrm>
            <a:off x="8149816" y="2953938"/>
            <a:ext cx="1205530" cy="584775"/>
            <a:chOff x="2413543" y="2589555"/>
            <a:chExt cx="1205530" cy="584775"/>
          </a:xfrm>
        </p:grpSpPr>
        <p:cxnSp>
          <p:nvCxnSpPr>
            <p:cNvPr id="49" name="直線接點 48">
              <a:extLst>
                <a:ext uri="{FF2B5EF4-FFF2-40B4-BE49-F238E27FC236}">
                  <a16:creationId xmlns="" xmlns:a16="http://schemas.microsoft.com/office/drawing/2014/main" id="{79413B07-AC66-C19F-FE01-613F5C788EB8}"/>
                </a:ext>
              </a:extLst>
            </p:cNvPr>
            <p:cNvCxnSpPr/>
            <p:nvPr/>
          </p:nvCxnSpPr>
          <p:spPr bwMode="auto">
            <a:xfrm>
              <a:off x="2413543" y="2881943"/>
              <a:ext cx="60852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5A27E0BD-23A0-5CB7-B033-DF7C95421592}"/>
                </a:ext>
              </a:extLst>
            </p:cNvPr>
            <p:cNvSpPr/>
            <p:nvPr/>
          </p:nvSpPr>
          <p:spPr>
            <a:xfrm>
              <a:off x="3024038" y="258955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水</a:t>
              </a: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="" xmlns:a16="http://schemas.microsoft.com/office/drawing/2014/main" id="{E6B76B26-0829-2990-274B-D37CA21F88B3}"/>
              </a:ext>
            </a:extLst>
          </p:cNvPr>
          <p:cNvGrpSpPr/>
          <p:nvPr/>
        </p:nvGrpSpPr>
        <p:grpSpPr>
          <a:xfrm>
            <a:off x="10938342" y="3453294"/>
            <a:ext cx="1153930" cy="584775"/>
            <a:chOff x="2413543" y="2612890"/>
            <a:chExt cx="1153930" cy="584775"/>
          </a:xfrm>
        </p:grpSpPr>
        <p:cxnSp>
          <p:nvCxnSpPr>
            <p:cNvPr id="52" name="直線接點 51">
              <a:extLst>
                <a:ext uri="{FF2B5EF4-FFF2-40B4-BE49-F238E27FC236}">
                  <a16:creationId xmlns="" xmlns:a16="http://schemas.microsoft.com/office/drawing/2014/main" id="{73A241D3-38CE-CFF4-7DBB-44DDDF8B6BC6}"/>
                </a:ext>
              </a:extLst>
            </p:cNvPr>
            <p:cNvCxnSpPr/>
            <p:nvPr/>
          </p:nvCxnSpPr>
          <p:spPr bwMode="auto">
            <a:xfrm>
              <a:off x="2413543" y="2881943"/>
              <a:ext cx="60852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86F250CA-959B-B9D4-1441-443D5758AE24}"/>
                </a:ext>
              </a:extLst>
            </p:cNvPr>
            <p:cNvSpPr/>
            <p:nvPr/>
          </p:nvSpPr>
          <p:spPr>
            <a:xfrm>
              <a:off x="2972438" y="261289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水</a:t>
              </a:r>
            </a:p>
          </p:txBody>
        </p:sp>
      </p:grpSp>
      <p:grpSp>
        <p:nvGrpSpPr>
          <p:cNvPr id="54" name="群組 53">
            <a:extLst>
              <a:ext uri="{FF2B5EF4-FFF2-40B4-BE49-F238E27FC236}">
                <a16:creationId xmlns="" xmlns:a16="http://schemas.microsoft.com/office/drawing/2014/main" id="{AD79E820-4843-FC1C-3081-F768526B5E43}"/>
              </a:ext>
            </a:extLst>
          </p:cNvPr>
          <p:cNvGrpSpPr/>
          <p:nvPr/>
        </p:nvGrpSpPr>
        <p:grpSpPr>
          <a:xfrm>
            <a:off x="5222342" y="2562790"/>
            <a:ext cx="1164915" cy="913070"/>
            <a:chOff x="2432685" y="3517597"/>
            <a:chExt cx="1164915" cy="913070"/>
          </a:xfrm>
        </p:grpSpPr>
        <p:cxnSp>
          <p:nvCxnSpPr>
            <p:cNvPr id="55" name="直線接點 54">
              <a:extLst>
                <a:ext uri="{FF2B5EF4-FFF2-40B4-BE49-F238E27FC236}">
                  <a16:creationId xmlns="" xmlns:a16="http://schemas.microsoft.com/office/drawing/2014/main" id="{456CF1A2-4A36-7708-CBFD-561D3E47AF22}"/>
                </a:ext>
              </a:extLst>
            </p:cNvPr>
            <p:cNvCxnSpPr/>
            <p:nvPr/>
          </p:nvCxnSpPr>
          <p:spPr bwMode="auto">
            <a:xfrm>
              <a:off x="2432685" y="4148853"/>
              <a:ext cx="49966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6E60EFDA-05CD-4359-3304-49F8F05FDE37}"/>
                </a:ext>
              </a:extLst>
            </p:cNvPr>
            <p:cNvSpPr/>
            <p:nvPr/>
          </p:nvSpPr>
          <p:spPr>
            <a:xfrm>
              <a:off x="2920492" y="3517597"/>
              <a:ext cx="677108" cy="9130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酒精</a:t>
              </a:r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="" xmlns:a16="http://schemas.microsoft.com/office/drawing/2014/main" id="{670C020E-A4D9-A98F-4E1F-30ACBA48B49C}"/>
              </a:ext>
            </a:extLst>
          </p:cNvPr>
          <p:cNvGrpSpPr/>
          <p:nvPr/>
        </p:nvGrpSpPr>
        <p:grpSpPr>
          <a:xfrm>
            <a:off x="8170124" y="3487805"/>
            <a:ext cx="1179324" cy="913070"/>
            <a:chOff x="2432685" y="3442197"/>
            <a:chExt cx="1179324" cy="913070"/>
          </a:xfrm>
        </p:grpSpPr>
        <p:cxnSp>
          <p:nvCxnSpPr>
            <p:cNvPr id="59" name="直線接點 58">
              <a:extLst>
                <a:ext uri="{FF2B5EF4-FFF2-40B4-BE49-F238E27FC236}">
                  <a16:creationId xmlns="" xmlns:a16="http://schemas.microsoft.com/office/drawing/2014/main" id="{58FB3262-816F-A746-619C-84AA0E5445EC}"/>
                </a:ext>
              </a:extLst>
            </p:cNvPr>
            <p:cNvCxnSpPr/>
            <p:nvPr/>
          </p:nvCxnSpPr>
          <p:spPr bwMode="auto">
            <a:xfrm>
              <a:off x="2432685" y="3707130"/>
              <a:ext cx="58874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1EEFEDBD-DC28-8FE3-77D0-92AA1A608130}"/>
                </a:ext>
              </a:extLst>
            </p:cNvPr>
            <p:cNvSpPr/>
            <p:nvPr/>
          </p:nvSpPr>
          <p:spPr>
            <a:xfrm>
              <a:off x="2934901" y="3442197"/>
              <a:ext cx="677108" cy="9130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酒精</a:t>
              </a:r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="" xmlns:a16="http://schemas.microsoft.com/office/drawing/2014/main" id="{C2BEAC21-6902-A382-44DF-85905DE098A0}"/>
              </a:ext>
            </a:extLst>
          </p:cNvPr>
          <p:cNvGrpSpPr/>
          <p:nvPr/>
        </p:nvGrpSpPr>
        <p:grpSpPr>
          <a:xfrm>
            <a:off x="10938421" y="2603262"/>
            <a:ext cx="1194670" cy="913070"/>
            <a:chOff x="2432685" y="3489932"/>
            <a:chExt cx="1194670" cy="913070"/>
          </a:xfrm>
        </p:grpSpPr>
        <p:cxnSp>
          <p:nvCxnSpPr>
            <p:cNvPr id="63" name="直線接點 62">
              <a:extLst>
                <a:ext uri="{FF2B5EF4-FFF2-40B4-BE49-F238E27FC236}">
                  <a16:creationId xmlns="" xmlns:a16="http://schemas.microsoft.com/office/drawing/2014/main" id="{D6CC389C-4A74-0CC8-1C25-B340789118BA}"/>
                </a:ext>
              </a:extLst>
            </p:cNvPr>
            <p:cNvCxnSpPr/>
            <p:nvPr/>
          </p:nvCxnSpPr>
          <p:spPr bwMode="auto">
            <a:xfrm>
              <a:off x="2432685" y="4196986"/>
              <a:ext cx="58874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矩形 63">
              <a:extLst>
                <a:ext uri="{FF2B5EF4-FFF2-40B4-BE49-F238E27FC236}">
                  <a16:creationId xmlns="" xmlns:a16="http://schemas.microsoft.com/office/drawing/2014/main" id="{60279D04-9D8A-68AD-9CCD-AD5F62513322}"/>
                </a:ext>
              </a:extLst>
            </p:cNvPr>
            <p:cNvSpPr/>
            <p:nvPr/>
          </p:nvSpPr>
          <p:spPr>
            <a:xfrm>
              <a:off x="2950247" y="3489932"/>
              <a:ext cx="677108" cy="9130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酒精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7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AA28F5B-1A26-9600-78C3-6626BC6EA5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版面配置區 11">
            <a:extLst>
              <a:ext uri="{FF2B5EF4-FFF2-40B4-BE49-F238E27FC236}">
                <a16:creationId xmlns="" xmlns:a16="http://schemas.microsoft.com/office/drawing/2014/main" id="{430D2E3F-1A3F-3505-0506-947CCAF926A6}"/>
              </a:ext>
            </a:extLst>
          </p:cNvPr>
          <p:cNvSpPr txBox="1">
            <a:spLocks/>
          </p:cNvSpPr>
          <p:nvPr/>
        </p:nvSpPr>
        <p:spPr>
          <a:xfrm>
            <a:off x="2133601" y="813808"/>
            <a:ext cx="9334499" cy="2380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此實驗目的在於證明光合作用與何種因素有關？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  <a:tabLst>
                <a:tab pos="3549650" algn="l"/>
              </a:tabLst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(A)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葉綠素 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(B)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水　　　</a:t>
            </a:r>
          </a:p>
          <a:p>
            <a:pPr marL="0" indent="0" algn="just" eaLnBrk="0" hangingPunct="0">
              <a:lnSpc>
                <a:spcPct val="120000"/>
              </a:lnSpc>
              <a:spcBef>
                <a:spcPts val="0"/>
              </a:spcBef>
              <a:buNone/>
              <a:tabLst>
                <a:tab pos="3549650" algn="l"/>
              </a:tabLst>
            </a:pP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光 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(D)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二氧化碳</a:t>
            </a:r>
            <a:endParaRPr lang="en-US" altLang="zh-TW" sz="4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F529966-0924-309E-6F77-5A4C2107A8F6}"/>
              </a:ext>
            </a:extLst>
          </p:cNvPr>
          <p:cNvSpPr/>
          <p:nvPr/>
        </p:nvSpPr>
        <p:spPr>
          <a:xfrm>
            <a:off x="430808" y="3872441"/>
            <a:ext cx="10866845" cy="150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此實驗設計操作變因為葉片是否有照光，以了解光合作用與光的關聯。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0B85412D-1B97-C23A-B5AE-8ED679979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80" y="1640665"/>
            <a:ext cx="1860645" cy="5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>
          <a:xfrm>
            <a:off x="1382484" y="925375"/>
            <a:ext cx="4870607" cy="7139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酒精燈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三腳架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鑷子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備用溼抹布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條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24BE3E1C-9A71-B8E6-D752-37A6A884D612}"/>
              </a:ext>
            </a:extLst>
          </p:cNvPr>
          <p:cNvGrpSpPr/>
          <p:nvPr/>
        </p:nvGrpSpPr>
        <p:grpSpPr>
          <a:xfrm>
            <a:off x="721884" y="979379"/>
            <a:ext cx="709872" cy="575677"/>
            <a:chOff x="721884" y="979379"/>
            <a:chExt cx="709872" cy="575677"/>
          </a:xfrm>
        </p:grpSpPr>
        <p:sp>
          <p:nvSpPr>
            <p:cNvPr id="53" name="Google Shape;600;p3"/>
            <p:cNvSpPr/>
            <p:nvPr/>
          </p:nvSpPr>
          <p:spPr>
            <a:xfrm>
              <a:off x="835938" y="1019954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624;p3"/>
            <p:cNvSpPr/>
            <p:nvPr/>
          </p:nvSpPr>
          <p:spPr>
            <a:xfrm>
              <a:off x="721884" y="979379"/>
              <a:ext cx="70987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altLang="zh-TW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="" xmlns:a16="http://schemas.microsoft.com/office/drawing/2014/main" id="{485D9991-A431-394F-A746-9E292DD2B397}"/>
              </a:ext>
            </a:extLst>
          </p:cNvPr>
          <p:cNvGrpSpPr/>
          <p:nvPr/>
        </p:nvGrpSpPr>
        <p:grpSpPr>
          <a:xfrm>
            <a:off x="721884" y="1787898"/>
            <a:ext cx="709872" cy="575677"/>
            <a:chOff x="721884" y="1884156"/>
            <a:chExt cx="709872" cy="575677"/>
          </a:xfrm>
        </p:grpSpPr>
        <p:sp>
          <p:nvSpPr>
            <p:cNvPr id="5" name="Google Shape;600;p3">
              <a:extLst>
                <a:ext uri="{FF2B5EF4-FFF2-40B4-BE49-F238E27FC236}">
                  <a16:creationId xmlns="" xmlns:a16="http://schemas.microsoft.com/office/drawing/2014/main" id="{D3720DE0-4ADD-67C3-15D8-D297E1573F89}"/>
                </a:ext>
              </a:extLst>
            </p:cNvPr>
            <p:cNvSpPr/>
            <p:nvPr/>
          </p:nvSpPr>
          <p:spPr>
            <a:xfrm>
              <a:off x="835938" y="1924731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624;p3">
              <a:extLst>
                <a:ext uri="{FF2B5EF4-FFF2-40B4-BE49-F238E27FC236}">
                  <a16:creationId xmlns="" xmlns:a16="http://schemas.microsoft.com/office/drawing/2014/main" id="{37D17825-284E-2608-DD84-701346F64FB9}"/>
                </a:ext>
              </a:extLst>
            </p:cNvPr>
            <p:cNvSpPr/>
            <p:nvPr/>
          </p:nvSpPr>
          <p:spPr>
            <a:xfrm>
              <a:off x="721884" y="1884156"/>
              <a:ext cx="70987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="" xmlns:a16="http://schemas.microsoft.com/office/drawing/2014/main" id="{A40C50CF-61CD-D449-8575-6F9126C1AE4F}"/>
              </a:ext>
            </a:extLst>
          </p:cNvPr>
          <p:cNvGrpSpPr/>
          <p:nvPr/>
        </p:nvGrpSpPr>
        <p:grpSpPr>
          <a:xfrm>
            <a:off x="721884" y="2596417"/>
            <a:ext cx="709872" cy="575677"/>
            <a:chOff x="721884" y="2728773"/>
            <a:chExt cx="709872" cy="575677"/>
          </a:xfrm>
        </p:grpSpPr>
        <p:sp>
          <p:nvSpPr>
            <p:cNvPr id="8" name="Google Shape;600;p3">
              <a:extLst>
                <a:ext uri="{FF2B5EF4-FFF2-40B4-BE49-F238E27FC236}">
                  <a16:creationId xmlns="" xmlns:a16="http://schemas.microsoft.com/office/drawing/2014/main" id="{04877AE2-4D74-A9F9-B8E7-44E6CD6CDEE9}"/>
                </a:ext>
              </a:extLst>
            </p:cNvPr>
            <p:cNvSpPr/>
            <p:nvPr/>
          </p:nvSpPr>
          <p:spPr>
            <a:xfrm>
              <a:off x="835938" y="2769348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24;p3">
              <a:extLst>
                <a:ext uri="{FF2B5EF4-FFF2-40B4-BE49-F238E27FC236}">
                  <a16:creationId xmlns="" xmlns:a16="http://schemas.microsoft.com/office/drawing/2014/main" id="{ABEAC1D0-E337-12B7-3948-4113D61BCDE8}"/>
                </a:ext>
              </a:extLst>
            </p:cNvPr>
            <p:cNvSpPr/>
            <p:nvPr/>
          </p:nvSpPr>
          <p:spPr>
            <a:xfrm>
              <a:off x="721884" y="2728773"/>
              <a:ext cx="70987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="" xmlns:a16="http://schemas.microsoft.com/office/drawing/2014/main" id="{C5616877-7BCE-E02D-E758-4F25CD1B44CB}"/>
              </a:ext>
            </a:extLst>
          </p:cNvPr>
          <p:cNvGrpSpPr/>
          <p:nvPr/>
        </p:nvGrpSpPr>
        <p:grpSpPr>
          <a:xfrm>
            <a:off x="721884" y="3404936"/>
            <a:ext cx="709872" cy="575677"/>
            <a:chOff x="721884" y="3573390"/>
            <a:chExt cx="709872" cy="575677"/>
          </a:xfrm>
        </p:grpSpPr>
        <p:sp>
          <p:nvSpPr>
            <p:cNvPr id="11" name="Google Shape;600;p3">
              <a:extLst>
                <a:ext uri="{FF2B5EF4-FFF2-40B4-BE49-F238E27FC236}">
                  <a16:creationId xmlns="" xmlns:a16="http://schemas.microsoft.com/office/drawing/2014/main" id="{02512E9D-19A1-DD5A-A089-1E406F033D93}"/>
                </a:ext>
              </a:extLst>
            </p:cNvPr>
            <p:cNvSpPr/>
            <p:nvPr/>
          </p:nvSpPr>
          <p:spPr>
            <a:xfrm>
              <a:off x="835938" y="3613965"/>
              <a:ext cx="533766" cy="533766"/>
            </a:xfrm>
            <a:prstGeom prst="ellipse">
              <a:avLst/>
            </a:prstGeom>
            <a:solidFill>
              <a:srgbClr val="4C8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24;p3">
              <a:extLst>
                <a:ext uri="{FF2B5EF4-FFF2-40B4-BE49-F238E27FC236}">
                  <a16:creationId xmlns="" xmlns:a16="http://schemas.microsoft.com/office/drawing/2014/main" id="{FBAEF768-4134-9D7B-B4AA-EA3ACD553E58}"/>
                </a:ext>
              </a:extLst>
            </p:cNvPr>
            <p:cNvSpPr/>
            <p:nvPr/>
          </p:nvSpPr>
          <p:spPr>
            <a:xfrm>
              <a:off x="721884" y="3573390"/>
              <a:ext cx="709872" cy="575677"/>
            </a:xfrm>
            <a:custGeom>
              <a:avLst/>
              <a:gdLst/>
              <a:ahLst/>
              <a:cxnLst/>
              <a:rect l="l" t="t" r="r" b="b"/>
              <a:pathLst>
                <a:path w="855095" h="855095" extrusionOk="0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71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選取植株的一個葉片，在葉片的部分區域用鋁箔包裹，並將植物移置陽光下一週。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E8BC029E-61F1-FDBC-A7C0-E53F8C94A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5" y="3134865"/>
            <a:ext cx="2279909" cy="287427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ED15377A-A592-1B0A-E642-318908A28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53" y="2183286"/>
            <a:ext cx="2540669" cy="5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4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剪下包有鋁箔的葉子，並取下鋁箔。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A17D8FEF-573C-7354-C57E-942218A78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4897" y="1507155"/>
            <a:ext cx="2534860" cy="5855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0A1CF50D-4A58-843F-0338-1EDD7AFF5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00" y="2404484"/>
            <a:ext cx="4127000" cy="3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4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將葉片放入沸水中加熱，使葉片軟化。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CDA83E45-0BEB-C9BE-02F9-0D4843E0F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67" y="2382252"/>
            <a:ext cx="2964779" cy="36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2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取出沸水中的葉片，再放入酒精中隔水加熱至葉片顏色變淡。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937AAEA0-7FC9-F359-A4CE-EB929C1CB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472" y="2258801"/>
            <a:ext cx="2534860" cy="58511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F05BC90E-C229-B40B-3FD1-0A78B9A95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52" y="2680576"/>
            <a:ext cx="4875603" cy="3505599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725F902C-19B9-90B2-9258-8FB761671154}"/>
              </a:ext>
            </a:extLst>
          </p:cNvPr>
          <p:cNvGrpSpPr/>
          <p:nvPr/>
        </p:nvGrpSpPr>
        <p:grpSpPr>
          <a:xfrm>
            <a:off x="645040" y="3429000"/>
            <a:ext cx="4910669" cy="2554545"/>
            <a:chOff x="334241" y="3136244"/>
            <a:chExt cx="4910669" cy="2554545"/>
          </a:xfrm>
        </p:grpSpPr>
        <p:sp>
          <p:nvSpPr>
            <p:cNvPr id="10" name="文字方塊 9">
              <a:extLst>
                <a:ext uri="{FF2B5EF4-FFF2-40B4-BE49-F238E27FC236}">
                  <a16:creationId xmlns="" xmlns:a16="http://schemas.microsoft.com/office/drawing/2014/main" id="{A91A7161-7AFE-DE7D-3D71-1202C6D9F020}"/>
                </a:ext>
              </a:extLst>
            </p:cNvPr>
            <p:cNvSpPr txBox="1"/>
            <p:nvPr/>
          </p:nvSpPr>
          <p:spPr>
            <a:xfrm>
              <a:off x="958800" y="3136244"/>
              <a:ext cx="428611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4000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酒精易著火，不可直接加熱，若不小心著火，可立即用溼抹布撲滅。</a:t>
              </a:r>
            </a:p>
          </p:txBody>
        </p:sp>
        <p:pic>
          <p:nvPicPr>
            <p:cNvPr id="11" name="圖片 10">
              <a:extLst>
                <a:ext uri="{FF2B5EF4-FFF2-40B4-BE49-F238E27FC236}">
                  <a16:creationId xmlns="" xmlns:a16="http://schemas.microsoft.com/office/drawing/2014/main" id="{2DFD5CF8-BEB2-91F4-31C3-90B5A47F7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41" y="3217249"/>
              <a:ext cx="621598" cy="589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35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取出酒精中的葉片，再放入熱水中漂洗，去除多餘的酒精與葉綠素。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233DFDED-CB9F-74BF-8D24-63C7C1323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63" y="2557606"/>
            <a:ext cx="3033727" cy="3482170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="" xmlns:a16="http://schemas.microsoft.com/office/drawing/2014/main" id="{1B8BA742-FEE6-2E4A-0166-91B89B71D211}"/>
              </a:ext>
            </a:extLst>
          </p:cNvPr>
          <p:cNvGrpSpPr/>
          <p:nvPr/>
        </p:nvGrpSpPr>
        <p:grpSpPr>
          <a:xfrm>
            <a:off x="5897870" y="5102670"/>
            <a:ext cx="1808811" cy="584775"/>
            <a:chOff x="2413543" y="2589555"/>
            <a:chExt cx="1808811" cy="584775"/>
          </a:xfrm>
        </p:grpSpPr>
        <p:cxnSp>
          <p:nvCxnSpPr>
            <p:cNvPr id="13" name="直線接點 12">
              <a:extLst>
                <a:ext uri="{FF2B5EF4-FFF2-40B4-BE49-F238E27FC236}">
                  <a16:creationId xmlns="" xmlns:a16="http://schemas.microsoft.com/office/drawing/2014/main" id="{6F8C8850-E449-4E4E-5854-0BF2C5A2B352}"/>
                </a:ext>
              </a:extLst>
            </p:cNvPr>
            <p:cNvCxnSpPr/>
            <p:nvPr/>
          </p:nvCxnSpPr>
          <p:spPr bwMode="auto">
            <a:xfrm rot="16200000" flipH="1">
              <a:off x="2827543" y="2467943"/>
              <a:ext cx="0" cy="82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AF53D24B-D2FA-E127-B5F6-605C9FB14654}"/>
                </a:ext>
              </a:extLst>
            </p:cNvPr>
            <p:cNvSpPr/>
            <p:nvPr/>
          </p:nvSpPr>
          <p:spPr>
            <a:xfrm>
              <a:off x="3216951" y="2589555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熱水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51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將葉片平放在培養皿上。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84B6210-6A61-7928-17B6-1B2C294B2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78" y="1875067"/>
            <a:ext cx="3871044" cy="3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8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976</Words>
  <Application>Microsoft Office PowerPoint</Application>
  <PresentationFormat>寬螢幕</PresentationFormat>
  <Paragraphs>176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Arial Unicode MS</vt:lpstr>
      <vt:lpstr>微軟正黑體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光與光合作用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鍾馨儀</dc:creator>
  <cp:lastModifiedBy>鍾馨儀</cp:lastModifiedBy>
  <cp:revision>57</cp:revision>
  <dcterms:created xsi:type="dcterms:W3CDTF">2024-02-23T07:56:56Z</dcterms:created>
  <dcterms:modified xsi:type="dcterms:W3CDTF">2024-08-15T09:27:26Z</dcterms:modified>
</cp:coreProperties>
</file>